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4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81"/>
  </p:notesMasterIdLst>
  <p:handoutMasterIdLst>
    <p:handoutMasterId r:id="rId82"/>
  </p:handoutMasterIdLst>
  <p:sldIdLst>
    <p:sldId id="256" r:id="rId5"/>
    <p:sldId id="296" r:id="rId6"/>
    <p:sldId id="261" r:id="rId7"/>
    <p:sldId id="297" r:id="rId8"/>
    <p:sldId id="298" r:id="rId9"/>
    <p:sldId id="299" r:id="rId10"/>
    <p:sldId id="301" r:id="rId11"/>
    <p:sldId id="313" r:id="rId12"/>
    <p:sldId id="314" r:id="rId13"/>
    <p:sldId id="312" r:id="rId14"/>
    <p:sldId id="303" r:id="rId15"/>
    <p:sldId id="302" r:id="rId16"/>
    <p:sldId id="304" r:id="rId17"/>
    <p:sldId id="306" r:id="rId18"/>
    <p:sldId id="308" r:id="rId19"/>
    <p:sldId id="307" r:id="rId20"/>
    <p:sldId id="309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24" r:id="rId31"/>
    <p:sldId id="325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  <p:sldId id="353" r:id="rId46"/>
    <p:sldId id="310" r:id="rId47"/>
    <p:sldId id="26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6" r:id="rId58"/>
    <p:sldId id="327" r:id="rId59"/>
    <p:sldId id="328" r:id="rId60"/>
    <p:sldId id="329" r:id="rId61"/>
    <p:sldId id="330" r:id="rId62"/>
    <p:sldId id="282" r:id="rId63"/>
    <p:sldId id="276" r:id="rId64"/>
    <p:sldId id="277" r:id="rId65"/>
    <p:sldId id="262" r:id="rId66"/>
    <p:sldId id="289" r:id="rId67"/>
    <p:sldId id="258" r:id="rId68"/>
    <p:sldId id="278" r:id="rId69"/>
    <p:sldId id="266" r:id="rId70"/>
    <p:sldId id="292" r:id="rId71"/>
    <p:sldId id="293" r:id="rId72"/>
    <p:sldId id="280" r:id="rId73"/>
    <p:sldId id="270" r:id="rId74"/>
    <p:sldId id="271" r:id="rId75"/>
    <p:sldId id="287" r:id="rId76"/>
    <p:sldId id="260" r:id="rId77"/>
    <p:sldId id="283" r:id="rId78"/>
    <p:sldId id="294" r:id="rId79"/>
    <p:sldId id="275" r:id="rId8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4660"/>
  </p:normalViewPr>
  <p:slideViewPr>
    <p:cSldViewPr snapToGrid="0">
      <p:cViewPr varScale="1">
        <p:scale>
          <a:sx n="89" d="100"/>
          <a:sy n="89" d="100"/>
        </p:scale>
        <p:origin x="64" y="520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commentAuthors" Target="commentAuthors.xml"/><Relationship Id="rId88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20XX년</c:v>
                </c:pt>
                <c:pt idx="1">
                  <c:v>20XX년</c:v>
                </c:pt>
                <c:pt idx="2">
                  <c:v>20XX년</c:v>
                </c:pt>
                <c:pt idx="3">
                  <c:v>20XX년</c:v>
                </c:pt>
              </c:strCache>
            </c:strRef>
          </c:cat>
          <c:val>
            <c:numRef>
              <c:f>Sheet1!$B$2:$B$5</c:f>
              <c:numCache>
                <c:formatCode>"₩"#,##0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80-4025-ABCB-85931C353E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</c:spPr>
        </c:majorGridlines>
        <c:numFmt formatCode="&quot;₩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CE6-4310-A8B0-2035D854994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CE6-4310-A8B0-2035D854994C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CE6-4310-A8B0-2035D854994C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CE6-4310-A8B0-2035D854994C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CE6-4310-A8B0-2035D85499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EE-4329-89F6-BD625CE6A08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EE-4329-89F6-BD625CE6A08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8EE-4329-89F6-BD625CE6A08A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8EE-4329-89F6-BD625CE6A08A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EE-4329-89F6-BD625CE6A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39-4882-B53F-7D54DC816E33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039-4882-B53F-7D54DC816E33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039-4882-B53F-7D54DC816E33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039-4882-B53F-7D54DC816E33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039-4882-B53F-7D54DC816E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EE-4C20-AC0D-26BEDCBA2FE1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EE-4C20-AC0D-26BEDCBA2FE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EE-4C20-AC0D-26BEDCBA2FE1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EE-4C20-AC0D-26BEDCBA2FE1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EE-4C20-AC0D-26BEDCBA2F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C78EDB-4074-4B9C-8A23-C61DB2EAECBA}" type="datetime1">
              <a:rPr lang="ko-KR" altLang="en-US" smtClean="0">
                <a:latin typeface="+mj-ea"/>
                <a:ea typeface="+mj-ea"/>
              </a:rPr>
              <a:t>2023-03-23-Thursday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4A59610-D21E-4772-A7BF-F2F26E543677}" type="datetime1">
              <a:rPr lang="ko-KR" altLang="en-US" smtClean="0"/>
              <a:pPr/>
              <a:t>2023-03-23-Thursday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214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2246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7731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2294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0270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3851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28936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5640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9806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4816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8483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1789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5628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2735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35540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8552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06162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290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n-US" altLang="ko-KR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653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76874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8907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357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5173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9739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70203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61511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9191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90528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04406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82558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1384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39510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5529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16919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70821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3260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6486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2242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3057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6194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분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(S)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날짜 개체 틀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바닥글 개체 틀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슬라이드 번호 개체 틀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차트 개체 틀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1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시나리오에 따른 공정 시뮬레이션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시나리오에 따른 공정 시뮬레이션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79" r:id="rId14"/>
    <p:sldLayoutId id="2147483692" r:id="rId15"/>
    <p:sldLayoutId id="2147483681" r:id="rId16"/>
    <p:sldLayoutId id="2147483674" r:id="rId17"/>
    <p:sldLayoutId id="2147483675" r:id="rId18"/>
    <p:sldLayoutId id="2147483696" r:id="rId19"/>
    <p:sldLayoutId id="2147483677" r:id="rId20"/>
    <p:sldLayoutId id="2147483678" r:id="rId2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7.jpg"/><Relationship Id="rId7" Type="http://schemas.openxmlformats.org/officeDocument/2006/relationships/image" Target="../media/image8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10" Type="http://schemas.openxmlformats.org/officeDocument/2006/relationships/image" Target="../media/image84.jpg"/><Relationship Id="rId4" Type="http://schemas.openxmlformats.org/officeDocument/2006/relationships/image" Target="../media/image78.jpg"/><Relationship Id="rId9" Type="http://schemas.openxmlformats.org/officeDocument/2006/relationships/image" Target="../media/image83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algn="r"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,</a:t>
            </a:r>
            <a:r>
              <a:rPr lang="ko-KR" altLang="en-US" dirty="0"/>
              <a:t> 김건호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도표이(가) 표시된 사진&#10;&#10;자동 생성된 설명">
            <a:extLst>
              <a:ext uri="{FF2B5EF4-FFF2-40B4-BE49-F238E27FC236}">
                <a16:creationId xmlns:a16="http://schemas.microsoft.com/office/drawing/2014/main" id="{BB4599A4-588C-43A5-C615-99C861E34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658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E2CBF2B9-A68A-8B16-7BA7-57071993E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2844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11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978C81A2-CCB6-38CA-ED1B-815FBFF50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D0153A61-68F7-F861-5612-BCE5687B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88259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9D5B947-07DE-B21A-C202-155AE3DF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09F1CF24-A589-9B52-3BF8-664AA1A4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99969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 err="1"/>
              <a:t>투입기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2F0CD86-04ED-8EE0-191A-F161418E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116D67E9-2457-1F79-25AD-ECBF9463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84628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– </a:t>
            </a:r>
            <a:r>
              <a:rPr lang="ko-KR" altLang="en-US" dirty="0"/>
              <a:t>트랙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A12B27A9-D7B1-E012-4870-573966C3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FCAA920-307A-5683-C76D-B06BD195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7397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BE20184B-1089-49E1-24F0-B76B66555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F42B31E5-E70E-825D-B748-58BA23A9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53297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FE7688A5-335A-F662-AFE4-FD23128B8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58AD40AE-6EC2-7C8D-106F-45EE63A1E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896975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적재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AF9E11-F38C-4884-DC53-52703035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01513" cy="4029433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6FF1AFAC-89FF-C7D9-CF68-CF0360EEB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06443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코드 구현 </a:t>
            </a:r>
            <a:r>
              <a:rPr lang="en-US" altLang="ko-KR" dirty="0"/>
              <a:t>- </a:t>
            </a:r>
            <a:r>
              <a:rPr lang="ko-KR" altLang="en-US" dirty="0"/>
              <a:t>박민준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3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결합 자동화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설비에서 다음 설비 결정</a:t>
            </a:r>
            <a:r>
              <a:rPr lang="en-US" altLang="ko-KR" dirty="0"/>
              <a:t>-</a:t>
            </a:r>
            <a:r>
              <a:rPr lang="en-US" altLang="ko-KR" dirty="0" err="1"/>
              <a:t>m_whereTargetPk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18</a:t>
            </a:fld>
            <a:endParaRPr lang="ko-KR" altLang="en-US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85D17445-B609-E0C3-13B5-370D49A3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9">
            <a:extLst>
              <a:ext uri="{FF2B5EF4-FFF2-40B4-BE49-F238E27FC236}">
                <a16:creationId xmlns:a16="http://schemas.microsoft.com/office/drawing/2014/main" id="{3DCF884A-67E2-5476-ABE4-1494508E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513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결합 자동화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결합 모델을 시나리오별로 별도로 나누지 않아도 설비 현황을 나타내는</a:t>
            </a:r>
            <a:r>
              <a:rPr lang="en-US" altLang="ko-KR" dirty="0" err="1">
                <a:solidFill>
                  <a:schemeClr val="tx1"/>
                </a:solidFill>
              </a:rPr>
              <a:t>object_list</a:t>
            </a:r>
            <a:r>
              <a:rPr lang="ko-KR" altLang="en-US" dirty="0">
                <a:solidFill>
                  <a:schemeClr val="tx1"/>
                </a:solidFill>
              </a:rPr>
              <a:t>를 통해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설비 개수를 파악하고 설비 각각의 결합을 나타내는 데이터베이스인 </a:t>
            </a:r>
            <a:r>
              <a:rPr lang="en-US" altLang="ko-KR" dirty="0" err="1">
                <a:solidFill>
                  <a:schemeClr val="tx1"/>
                </a:solidFill>
              </a:rPr>
              <a:t>obj_coup_list</a:t>
            </a:r>
            <a:r>
              <a:rPr lang="ko-KR" altLang="en-US" dirty="0">
                <a:solidFill>
                  <a:schemeClr val="tx1"/>
                </a:solidFill>
              </a:rPr>
              <a:t>를 통해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자동으로 결합하도록 코드 구현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19</a:t>
            </a:fld>
            <a:endParaRPr lang="ko-KR" altLang="en-ZA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689F17F-6A3A-3573-9923-2DB3F25D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66514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03DDA-CC0F-E5E2-CD6E-312AE091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91601B-F340-3D85-49C2-815D7F769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설비를 사용해 공정을 진행 할 경우</a:t>
            </a:r>
            <a:r>
              <a:rPr lang="en-US" altLang="ko-KR" dirty="0"/>
              <a:t>, </a:t>
            </a:r>
            <a:r>
              <a:rPr lang="ko-KR" altLang="en-US" dirty="0"/>
              <a:t>어떠한 결과를 얻을 수 있는지 사전에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가지 사전에 정해진 시나리오에 대한 공정을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임의의 성능을 가진 설비를 통해 공정을 수행 할 경우</a:t>
            </a:r>
            <a:r>
              <a:rPr lang="en-US" altLang="ko-KR" dirty="0"/>
              <a:t>, </a:t>
            </a:r>
            <a:r>
              <a:rPr lang="ko-KR" altLang="en-US" dirty="0"/>
              <a:t>기대 되는 제품의 생산량 및 설비의 가동률을 파악 할 수 잇다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E20EC-9538-ECBD-771C-0F25B214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E089310A-0981-9114-713D-17D9D251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9" name="날짜 개체 틀 10">
            <a:extLst>
              <a:ext uri="{FF2B5EF4-FFF2-40B4-BE49-F238E27FC236}">
                <a16:creationId xmlns:a16="http://schemas.microsoft.com/office/drawing/2014/main" id="{83690BFF-5818-D084-D4F0-01C1CBD3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400801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30F05-CB96-AF59-D599-D21758AD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설비별</a:t>
            </a:r>
            <a:r>
              <a:rPr lang="ko-KR" altLang="en-US" dirty="0"/>
              <a:t> 개수 가져오기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72033F-4647-4352-FF03-EC661D2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80544-58E0-E7CF-7603-7095B1EE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FD712-A464-6E29-0D2C-CC4669BCB79C}"/>
              </a:ext>
            </a:extLst>
          </p:cNvPr>
          <p:cNvSpPr txBox="1"/>
          <p:nvPr/>
        </p:nvSpPr>
        <p:spPr>
          <a:xfrm>
            <a:off x="1566000" y="2520000"/>
            <a:ext cx="9138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* FROM \"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object_list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scenario_num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"\" WHERE 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object_type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='GEN’”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);//SQL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쿼리를 이용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object_list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해당 설비 선택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PQntuples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());//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선택된 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튜플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개수가 해당 설비 개수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;//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설비 개수에 저장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2C93C-51F9-4E5C-68CE-607B1AEE81F0}"/>
              </a:ext>
            </a:extLst>
          </p:cNvPr>
          <p:cNvSpPr txBox="1"/>
          <p:nvPr/>
        </p:nvSpPr>
        <p:spPr>
          <a:xfrm>
            <a:off x="1530374" y="4274326"/>
            <a:ext cx="46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</a:t>
            </a:r>
            <a:r>
              <a:rPr lang="en-US" altLang="ko-KR" dirty="0" err="1"/>
              <a:t>genCount</a:t>
            </a:r>
            <a:r>
              <a:rPr lang="en-US" altLang="ko-KR" dirty="0"/>
              <a:t> </a:t>
            </a:r>
            <a:r>
              <a:rPr lang="ko-KR" altLang="en-US" dirty="0"/>
              <a:t>끌어오기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C32AA-9E8E-EEE2-429C-9582F170E7AB}"/>
              </a:ext>
            </a:extLst>
          </p:cNvPr>
          <p:cNvSpPr txBox="1"/>
          <p:nvPr/>
        </p:nvSpPr>
        <p:spPr>
          <a:xfrm>
            <a:off x="1306800" y="1440000"/>
            <a:ext cx="933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SQL</a:t>
            </a:r>
            <a:r>
              <a:rPr lang="ko-KR" altLang="en-US" dirty="0"/>
              <a:t>과 연동해서 쿼리문으로 설비 개수를 끌어오는 과정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4C8A3069-F127-8845-C4A3-F3324087BC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67010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321A9-2E32-171A-DFCA-E250B8273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설비 생성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047E6-71CF-39C2-8780-3825E791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64215-EAE9-00EE-BB14-170DC49B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21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661D5F-32C9-5771-8EB1-0F3D71C13768}"/>
              </a:ext>
            </a:extLst>
          </p:cNvPr>
          <p:cNvSpPr txBox="1"/>
          <p:nvPr/>
        </p:nvSpPr>
        <p:spPr>
          <a:xfrm>
            <a:off x="1566000" y="2520000"/>
            <a:ext cx="8817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nn-NO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genCount; i++)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Cpd_GEN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(I,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Gen_cpd_map.insert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맵을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이용해서 여러 개의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설비를 넣는 과정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AddComponent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(gen_cpd_map.at(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));//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설비 등록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D526B-0416-1064-F777-26A089C3421D}"/>
              </a:ext>
            </a:extLst>
          </p:cNvPr>
          <p:cNvSpPr txBox="1"/>
          <p:nvPr/>
        </p:nvSpPr>
        <p:spPr>
          <a:xfrm>
            <a:off x="1491343" y="3898175"/>
            <a:ext cx="46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Generator </a:t>
            </a:r>
            <a:r>
              <a:rPr lang="ko-KR" altLang="en-US" dirty="0"/>
              <a:t>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83A97B-4F79-D828-8F60-B478B599ED73}"/>
              </a:ext>
            </a:extLst>
          </p:cNvPr>
          <p:cNvSpPr txBox="1"/>
          <p:nvPr/>
        </p:nvSpPr>
        <p:spPr>
          <a:xfrm>
            <a:off x="1306800" y="1440000"/>
            <a:ext cx="1033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설비를 </a:t>
            </a:r>
            <a:r>
              <a:rPr lang="en-US" altLang="ko-KR" dirty="0"/>
              <a:t>SQL</a:t>
            </a:r>
            <a:r>
              <a:rPr lang="ko-KR" altLang="en-US" dirty="0"/>
              <a:t>에서 가져온 해당 설비 개수만큼 설비 </a:t>
            </a:r>
            <a:r>
              <a:rPr lang="ko-KR" altLang="en-US" dirty="0" err="1"/>
              <a:t>맵에</a:t>
            </a:r>
            <a:r>
              <a:rPr lang="ko-KR" altLang="en-US" dirty="0"/>
              <a:t> 생성해서 넣고 해당 설비를 등록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B6591936-3CF5-68EA-D395-7A516EE60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063108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07B4D-D76A-3B1E-9EEC-25AB677A2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모델 연결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36A6D-19D7-BE42-64C4-75836432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8901AB-CEBE-5766-96B7-5CEB2F57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C1BE6-7730-4D4E-435E-37FE3B73DF58}"/>
              </a:ext>
            </a:extLst>
          </p:cNvPr>
          <p:cNvSpPr txBox="1"/>
          <p:nvPr/>
        </p:nvSpPr>
        <p:spPr>
          <a:xfrm>
            <a:off x="1306800" y="1440000"/>
            <a:ext cx="11048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쿼리문을 이용해 커플 현황 개수를 가져온 후 커플현황 개수만큼 모델을 연결함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 제품을 보내는 모델과 받는 모델도 쿼리를 이용해 정보를 가져온 후</a:t>
            </a:r>
            <a:endParaRPr lang="en-US" altLang="ko-KR" dirty="0"/>
          </a:p>
          <a:p>
            <a:r>
              <a:rPr lang="ko-KR" altLang="en-US" dirty="0"/>
              <a:t>받는 모델이 여러 개일 경우인 경우에 포트번호에 대응하기 위해 </a:t>
            </a:r>
            <a:r>
              <a:rPr lang="en-US" altLang="ko-KR" dirty="0" err="1"/>
              <a:t>subIdx</a:t>
            </a:r>
            <a:r>
              <a:rPr lang="ko-KR" altLang="en-US" dirty="0"/>
              <a:t>를 추가하였다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subIdx</a:t>
            </a:r>
            <a:r>
              <a:rPr lang="ko-KR" altLang="en-US" dirty="0"/>
              <a:t>는 받는 모델의 맵 크기</a:t>
            </a:r>
            <a:r>
              <a:rPr lang="en-US" altLang="ko-KR" dirty="0"/>
              <a:t>-1</a:t>
            </a:r>
            <a:r>
              <a:rPr lang="ko-KR" altLang="en-US" dirty="0"/>
              <a:t>이며 </a:t>
            </a:r>
            <a:r>
              <a:rPr lang="en-US" altLang="ko-KR" dirty="0"/>
              <a:t>0</a:t>
            </a:r>
            <a:r>
              <a:rPr lang="ko-KR" altLang="en-US" dirty="0"/>
              <a:t>부터 받는 모델이 같은 커플정보가 추가될수록 </a:t>
            </a:r>
            <a:r>
              <a:rPr lang="en-US" altLang="ko-KR" dirty="0"/>
              <a:t>1</a:t>
            </a:r>
            <a:r>
              <a:rPr lang="ko-KR" altLang="en-US" dirty="0"/>
              <a:t>씩 증가된다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67F27-B2B0-1430-4314-7A24BE8FFA57}"/>
              </a:ext>
            </a:extLst>
          </p:cNvPr>
          <p:cNvSpPr txBox="1"/>
          <p:nvPr/>
        </p:nvSpPr>
        <p:spPr>
          <a:xfrm>
            <a:off x="0" y="2721210"/>
            <a:ext cx="1219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p.send_object_id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p.receive_object_id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FROM \"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obj_coup_list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\”………."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쿼리문으로 해당 커플현황 가져옴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tuplesCount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PQntuples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커플현황 개수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받아옴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tuplesCount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커플현황 개수만큼 반복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p.send_object_id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p.receive_object_id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FROM \"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obj_coup_list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…………..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0));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2));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3);//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쿼리문으로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보내는모델과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받는모델의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정보 가져옴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pushMap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받는모델과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보내는모델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커플정보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맵에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추가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receiveNumMap.at(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).size() - 1;//Receive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여러개일시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포트정보 반영을 위한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0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부터 시작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coups(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);//coups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각각 정보 등록</a:t>
            </a:r>
            <a:endParaRPr lang="ko-KR" altLang="en-US" sz="1600" dirty="0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6EE8FF6F-790A-4CE8-3F45-38005288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35880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A3562-365F-A627-BD0C-193B4B3E1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연결 자동화의 핵심</a:t>
            </a:r>
            <a:r>
              <a:rPr lang="en-US" altLang="ko-KR" dirty="0"/>
              <a:t>!!! Coups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B06403-C444-4200-2EFB-6D881E22A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1FCA96-591B-EB08-AFA7-709F1FA9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97FBC-A72B-04A0-4BA8-85F8E15D642C}"/>
              </a:ext>
            </a:extLst>
          </p:cNvPr>
          <p:cNvSpPr txBox="1"/>
          <p:nvPr/>
        </p:nvSpPr>
        <p:spPr>
          <a:xfrm>
            <a:off x="453709" y="2520000"/>
            <a:ext cx="111822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Cpd_Main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::coups(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"GEN"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coupGenTrack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(gen_cpd_map.at(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"PROC"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track_cpd_map.at(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proc_cpd_map.at(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"PROC"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coupProcTrack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(proc_cpd_map.at(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"STOCK"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coupTrackStock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(track_cpd_map.at(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stock_cpd_map.at(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(track_cpd_map.at(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1AF5D-2682-F26B-E02D-0619B5422556}"/>
              </a:ext>
            </a:extLst>
          </p:cNvPr>
          <p:cNvSpPr txBox="1"/>
          <p:nvPr/>
        </p:nvSpPr>
        <p:spPr>
          <a:xfrm>
            <a:off x="453709" y="1440000"/>
            <a:ext cx="11370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Subidx</a:t>
            </a:r>
            <a:r>
              <a:rPr lang="ko-KR" altLang="en-US" dirty="0"/>
              <a:t>를 나타내는 </a:t>
            </a:r>
            <a:r>
              <a:rPr lang="en-US" altLang="ko-KR" dirty="0"/>
              <a:t>num</a:t>
            </a:r>
            <a:r>
              <a:rPr lang="ko-KR" altLang="en-US" dirty="0"/>
              <a:t>과 보내는 모델 </a:t>
            </a:r>
            <a:r>
              <a:rPr lang="en-US" altLang="ko-KR" dirty="0"/>
              <a:t>pk</a:t>
            </a:r>
            <a:r>
              <a:rPr lang="ko-KR" altLang="en-US" dirty="0"/>
              <a:t>인 </a:t>
            </a:r>
            <a:r>
              <a:rPr lang="en-US" altLang="ko-KR" dirty="0" err="1"/>
              <a:t>outPk</a:t>
            </a:r>
            <a:r>
              <a:rPr lang="en-US" altLang="ko-KR" dirty="0"/>
              <a:t>, </a:t>
            </a:r>
            <a:r>
              <a:rPr lang="ko-KR" altLang="en-US" dirty="0"/>
              <a:t>보내는 모델 타입인 </a:t>
            </a:r>
            <a:r>
              <a:rPr lang="en-US" altLang="ko-KR" dirty="0" err="1"/>
              <a:t>outType</a:t>
            </a:r>
            <a:r>
              <a:rPr lang="en-US" altLang="ko-KR" dirty="0"/>
              <a:t>, </a:t>
            </a:r>
            <a:r>
              <a:rPr lang="ko-KR" altLang="en-US" dirty="0"/>
              <a:t>받는 모델 </a:t>
            </a:r>
            <a:r>
              <a:rPr lang="en-US" altLang="ko-KR" dirty="0"/>
              <a:t>pk</a:t>
            </a:r>
            <a:r>
              <a:rPr lang="ko-KR" altLang="en-US" dirty="0"/>
              <a:t>인 </a:t>
            </a:r>
            <a:r>
              <a:rPr lang="en-US" altLang="ko-KR" dirty="0" err="1"/>
              <a:t>inPk</a:t>
            </a:r>
            <a:r>
              <a:rPr lang="en-US" altLang="ko-KR" dirty="0"/>
              <a:t>, </a:t>
            </a:r>
            <a:r>
              <a:rPr lang="ko-KR" altLang="en-US" dirty="0"/>
              <a:t>받는 모델 타입인 </a:t>
            </a:r>
            <a:r>
              <a:rPr lang="en-US" altLang="ko-KR" dirty="0" err="1"/>
              <a:t>inType</a:t>
            </a:r>
            <a:r>
              <a:rPr lang="ko-KR" altLang="en-US" dirty="0"/>
              <a:t>를 매개변수로 받음</a:t>
            </a:r>
            <a:endParaRPr lang="en-US" altLang="ko-KR" dirty="0"/>
          </a:p>
          <a:p>
            <a:r>
              <a:rPr lang="ko-KR" altLang="en-US" dirty="0"/>
              <a:t>매개변수에서 받은 정보를 통해 설비 </a:t>
            </a:r>
            <a:r>
              <a:rPr lang="ko-KR" altLang="en-US" dirty="0" err="1"/>
              <a:t>맵에</a:t>
            </a:r>
            <a:r>
              <a:rPr lang="ko-KR" altLang="en-US" dirty="0"/>
              <a:t> 있는 해당 </a:t>
            </a:r>
            <a:r>
              <a:rPr lang="en-US" altLang="ko-KR" dirty="0"/>
              <a:t>pk </a:t>
            </a:r>
            <a:r>
              <a:rPr lang="ko-KR" altLang="en-US" dirty="0"/>
              <a:t>설비들을 자동 연결</a:t>
            </a:r>
            <a:endParaRPr lang="en-US" altLang="ko-KR" dirty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CE973B1-8084-6C83-915E-A7FADB19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971560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8BAAD-EC52-0614-25AA-B43B73D8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/>
              <a:t>Coups </a:t>
            </a:r>
            <a:r>
              <a:rPr lang="ko-KR" altLang="en-US" dirty="0"/>
              <a:t>부속 연결 함수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297BB-FE00-177B-01B9-E5009638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198BD0-B9DF-9CF5-E2CA-B224E68F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F6F1C2-548E-E2A1-6DDD-4A23F9045096}"/>
              </a:ext>
            </a:extLst>
          </p:cNvPr>
          <p:cNvSpPr txBox="1"/>
          <p:nvPr/>
        </p:nvSpPr>
        <p:spPr>
          <a:xfrm>
            <a:off x="1566000" y="2520000"/>
            <a:ext cx="10239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Cpd_Main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PAUSE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PAUSE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READY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PRODUCT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PRODUCT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66654-5D18-C341-EE10-3E295FCF3CEA}"/>
              </a:ext>
            </a:extLst>
          </p:cNvPr>
          <p:cNvSpPr txBox="1"/>
          <p:nvPr/>
        </p:nvSpPr>
        <p:spPr>
          <a:xfrm>
            <a:off x="1487354" y="4864003"/>
            <a:ext cx="666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TRACK</a:t>
            </a:r>
            <a:r>
              <a:rPr lang="ko-KR" altLang="en-US" dirty="0"/>
              <a:t>과 </a:t>
            </a:r>
            <a:r>
              <a:rPr lang="en-US" altLang="ko-KR" dirty="0"/>
              <a:t>PROC</a:t>
            </a:r>
            <a:r>
              <a:rPr lang="ko-KR" altLang="en-US" dirty="0"/>
              <a:t>의 연결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594C84-37D8-6BEB-4B79-61C39FAE5565}"/>
              </a:ext>
            </a:extLst>
          </p:cNvPr>
          <p:cNvSpPr txBox="1"/>
          <p:nvPr/>
        </p:nvSpPr>
        <p:spPr>
          <a:xfrm>
            <a:off x="1306800" y="1440000"/>
            <a:ext cx="103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Num(</a:t>
            </a:r>
            <a:r>
              <a:rPr lang="en-US" altLang="ko-KR" dirty="0" err="1"/>
              <a:t>subidx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coups</a:t>
            </a:r>
            <a:r>
              <a:rPr lang="ko-KR" altLang="en-US" dirty="0"/>
              <a:t>에서 매개변수로 받으면 보낼 포트번호 자동 지정 및 각각 해당 모델 자동 연결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F03E74E5-29DD-3A8B-8907-D8257295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460140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746000"/>
            <a:ext cx="6155321" cy="970537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다음 설비가 </a:t>
            </a:r>
            <a:r>
              <a:rPr lang="ko-KR" altLang="en-US" dirty="0" err="1">
                <a:solidFill>
                  <a:schemeClr val="tx1"/>
                </a:solidFill>
              </a:rPr>
              <a:t>받을수</a:t>
            </a:r>
            <a:r>
              <a:rPr lang="ko-KR" altLang="en-US" dirty="0">
                <a:solidFill>
                  <a:schemeClr val="tx1"/>
                </a:solidFill>
              </a:rPr>
              <a:t> 있는지 결정</a:t>
            </a:r>
            <a:r>
              <a:rPr lang="en-US" altLang="ko-KR" dirty="0">
                <a:solidFill>
                  <a:schemeClr val="tx1"/>
                </a:solidFill>
              </a:rPr>
              <a:t>? -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한 공정 설비에서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이상의 통로로 보낼 때 혹은 트랙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개를 받는 설비로 물건을 </a:t>
            </a:r>
            <a:r>
              <a:rPr lang="ko-KR" altLang="en-US" dirty="0" err="1">
                <a:solidFill>
                  <a:schemeClr val="tx1"/>
                </a:solidFill>
              </a:rPr>
              <a:t>보낼때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을 통해 제품을 보낼 수 있는지 파악하여 제품을 보내도록 구현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25</a:t>
            </a:fld>
            <a:endParaRPr lang="ko-KR" altLang="en-ZA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A36609FF-7C1E-0F95-44AC-00BAC48E5E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12288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C3D0-9C14-EE23-A5D9-6C8B6A9F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99262-C593-9BB7-4A91-C77D1C6A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2DAA2D-C0A0-1216-65C7-7112506A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30CFD-9F07-0E9D-10F1-11789C442379}"/>
              </a:ext>
            </a:extLst>
          </p:cNvPr>
          <p:cNvSpPr txBox="1"/>
          <p:nvPr/>
        </p:nvSpPr>
        <p:spPr>
          <a:xfrm>
            <a:off x="622745" y="1412079"/>
            <a:ext cx="111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모델의 다음 모델에서 제품을 받을 수 있을 경우 </a:t>
            </a:r>
            <a:r>
              <a:rPr lang="en-US" altLang="ko-KR" dirty="0"/>
              <a:t>READY,</a:t>
            </a:r>
            <a:r>
              <a:rPr lang="ko-KR" altLang="en-US" dirty="0"/>
              <a:t> 그렇지 않은 경우 </a:t>
            </a:r>
            <a:r>
              <a:rPr lang="en-US" altLang="ko-KR" dirty="0"/>
              <a:t>PAUSE </a:t>
            </a:r>
            <a:r>
              <a:rPr lang="ko-KR" altLang="en-US" dirty="0"/>
              <a:t>신호를 보냄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C2B35-1702-31AC-B187-A91285BDDCB1}"/>
              </a:ext>
            </a:extLst>
          </p:cNvPr>
          <p:cNvSpPr txBox="1"/>
          <p:nvPr/>
        </p:nvSpPr>
        <p:spPr>
          <a:xfrm>
            <a:off x="1172666" y="4898069"/>
            <a:ext cx="765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PROC</a:t>
            </a:r>
            <a:r>
              <a:rPr lang="ko-KR" altLang="en-US" dirty="0"/>
              <a:t>과 </a:t>
            </a:r>
            <a:r>
              <a:rPr lang="en-US" altLang="ko-KR" dirty="0"/>
              <a:t>TRACK</a:t>
            </a:r>
            <a:r>
              <a:rPr lang="ko-KR" altLang="en-US" dirty="0"/>
              <a:t>의 연결 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5F96CB1-BAD5-B148-CCBA-3586EB888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60" y="2521518"/>
            <a:ext cx="7753079" cy="1814963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704E5519-859D-53C1-A0D5-EE070CDD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870854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1A884-F429-FFF1-694B-02CB8B41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A1FB2-B6C4-C3AE-DC76-FE890E86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A3034B-121B-6A8F-3AED-280E209B0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880952-B81F-EB41-73A0-62FECEB42E6E}"/>
              </a:ext>
            </a:extLst>
          </p:cNvPr>
          <p:cNvSpPr/>
          <p:nvPr/>
        </p:nvSpPr>
        <p:spPr>
          <a:xfrm>
            <a:off x="1941067" y="4845970"/>
            <a:ext cx="3099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 = TRUE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단 </a:t>
            </a:r>
            <a:r>
              <a:rPr lang="en-US" altLang="ko-KR" dirty="0">
                <a:solidFill>
                  <a:schemeClr val="tx1"/>
                </a:solidFill>
              </a:rPr>
              <a:t>INIT</a:t>
            </a:r>
            <a:r>
              <a:rPr lang="ko-KR" altLang="en-US" dirty="0">
                <a:solidFill>
                  <a:schemeClr val="tx1"/>
                </a:solidFill>
              </a:rPr>
              <a:t>시간 이후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8D0454C-8DC8-9298-7ED5-7D7653CB5722}"/>
              </a:ext>
            </a:extLst>
          </p:cNvPr>
          <p:cNvSpPr/>
          <p:nvPr/>
        </p:nvSpPr>
        <p:spPr>
          <a:xfrm>
            <a:off x="2827545" y="3238790"/>
            <a:ext cx="1340189" cy="1607180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2041D0-C924-7557-943E-150E6BAA38B8}"/>
              </a:ext>
            </a:extLst>
          </p:cNvPr>
          <p:cNvSpPr txBox="1"/>
          <p:nvPr/>
        </p:nvSpPr>
        <p:spPr>
          <a:xfrm>
            <a:off x="2880477" y="2750179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 </a:t>
            </a:r>
            <a:r>
              <a:rPr lang="ko-KR" altLang="en-US" dirty="0"/>
              <a:t>신호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05BDE9-1974-80ED-2E5C-8756C1F9BF21}"/>
              </a:ext>
            </a:extLst>
          </p:cNvPr>
          <p:cNvSpPr/>
          <p:nvPr/>
        </p:nvSpPr>
        <p:spPr>
          <a:xfrm>
            <a:off x="6289119" y="4845970"/>
            <a:ext cx="3099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 = FALSE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33058605-E048-BB14-B6A8-639B3C024628}"/>
              </a:ext>
            </a:extLst>
          </p:cNvPr>
          <p:cNvSpPr/>
          <p:nvPr/>
        </p:nvSpPr>
        <p:spPr>
          <a:xfrm>
            <a:off x="7175597" y="3238790"/>
            <a:ext cx="1340189" cy="160718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F4CCB8-CA38-EC98-ADC3-96F68DB3FA1D}"/>
              </a:ext>
            </a:extLst>
          </p:cNvPr>
          <p:cNvSpPr txBox="1"/>
          <p:nvPr/>
        </p:nvSpPr>
        <p:spPr>
          <a:xfrm>
            <a:off x="7228529" y="2750179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PAUSE </a:t>
            </a:r>
            <a:r>
              <a:rPr lang="ko-KR" altLang="en-US" dirty="0"/>
              <a:t>신호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3802B-A053-B7D6-1308-73D7B99F7C55}"/>
              </a:ext>
            </a:extLst>
          </p:cNvPr>
          <p:cNvSpPr txBox="1"/>
          <p:nvPr/>
        </p:nvSpPr>
        <p:spPr>
          <a:xfrm>
            <a:off x="1306800" y="1440000"/>
            <a:ext cx="88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</a:t>
            </a:r>
            <a:r>
              <a:rPr lang="ko-KR" altLang="en-US" dirty="0"/>
              <a:t>신호가 들어오면 </a:t>
            </a:r>
            <a:r>
              <a:rPr lang="en-US" altLang="ko-KR" dirty="0"/>
              <a:t>INIT</a:t>
            </a:r>
            <a:r>
              <a:rPr lang="ko-KR" altLang="en-US" dirty="0"/>
              <a:t>시간 이후라면 </a:t>
            </a:r>
            <a:r>
              <a:rPr lang="en-US" altLang="ko-KR" dirty="0"/>
              <a:t>TRUE,</a:t>
            </a:r>
            <a:r>
              <a:rPr lang="ko-KR" altLang="en-US" dirty="0"/>
              <a:t> </a:t>
            </a:r>
            <a:r>
              <a:rPr lang="en-US" altLang="ko-KR" dirty="0"/>
              <a:t>PAUSE</a:t>
            </a:r>
            <a:r>
              <a:rPr lang="ko-KR" altLang="en-US" dirty="0"/>
              <a:t>신호가 들어오면 </a:t>
            </a:r>
            <a:r>
              <a:rPr lang="en-US" altLang="ko-KR" dirty="0"/>
              <a:t>FALSE</a:t>
            </a:r>
            <a:r>
              <a:rPr lang="ko-KR" altLang="en-US" dirty="0"/>
              <a:t>로 변경되는 원리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FA3BBE8E-1D02-7EEF-B248-3E5D6F844F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245700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E8252-BCD2-ECEB-656C-6E31C626F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EE2066-57E8-43DE-4ACE-D872897C6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5F996-0A39-8331-7018-4E3A7CB7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28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81453D-D330-7449-9551-95D8878E4979}"/>
              </a:ext>
            </a:extLst>
          </p:cNvPr>
          <p:cNvSpPr/>
          <p:nvPr/>
        </p:nvSpPr>
        <p:spPr>
          <a:xfrm>
            <a:off x="2450034" y="1591475"/>
            <a:ext cx="2554736" cy="9074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</a:t>
            </a:r>
            <a:r>
              <a:rPr lang="ko-KR" altLang="en-US" dirty="0">
                <a:solidFill>
                  <a:schemeClr val="tx1"/>
                </a:solidFill>
              </a:rPr>
              <a:t>나 </a:t>
            </a:r>
            <a:r>
              <a:rPr lang="en-US" altLang="ko-KR" dirty="0">
                <a:solidFill>
                  <a:schemeClr val="tx1"/>
                </a:solidFill>
              </a:rPr>
              <a:t>PAUSE </a:t>
            </a:r>
            <a:r>
              <a:rPr lang="ko-KR" altLang="en-US" dirty="0">
                <a:solidFill>
                  <a:schemeClr val="tx1"/>
                </a:solidFill>
              </a:rPr>
              <a:t>신호 들어옴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44057803-5E65-4803-8DAE-1693AA08A002}"/>
              </a:ext>
            </a:extLst>
          </p:cNvPr>
          <p:cNvSpPr/>
          <p:nvPr/>
        </p:nvSpPr>
        <p:spPr>
          <a:xfrm>
            <a:off x="5263035" y="1718450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892C98-DFD2-A696-BC47-52BBD8E0B710}"/>
              </a:ext>
            </a:extLst>
          </p:cNvPr>
          <p:cNvSpPr/>
          <p:nvPr/>
        </p:nvSpPr>
        <p:spPr>
          <a:xfrm>
            <a:off x="6987133" y="1610257"/>
            <a:ext cx="2554736" cy="907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쿼리문을 통해 신호를 보낸 다음 설비 파악</a:t>
            </a:r>
          </a:p>
        </p:txBody>
      </p:sp>
      <p:sp>
        <p:nvSpPr>
          <p:cNvPr id="10" name="순서도: 병합 9">
            <a:extLst>
              <a:ext uri="{FF2B5EF4-FFF2-40B4-BE49-F238E27FC236}">
                <a16:creationId xmlns:a16="http://schemas.microsoft.com/office/drawing/2014/main" id="{EE8DDFC6-CBC4-AAC3-3934-565257FB3707}"/>
              </a:ext>
            </a:extLst>
          </p:cNvPr>
          <p:cNvSpPr/>
          <p:nvPr/>
        </p:nvSpPr>
        <p:spPr>
          <a:xfrm>
            <a:off x="7657227" y="2736219"/>
            <a:ext cx="1256428" cy="1333209"/>
          </a:xfrm>
          <a:prstGeom prst="flowChartMerg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D3400E-51ED-7BE7-804A-5C9C499C78E6}"/>
              </a:ext>
            </a:extLst>
          </p:cNvPr>
          <p:cNvSpPr/>
          <p:nvPr/>
        </p:nvSpPr>
        <p:spPr>
          <a:xfrm>
            <a:off x="2435776" y="3025548"/>
            <a:ext cx="2554736" cy="14020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맵에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TRUE/FALSE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맵이</a:t>
            </a:r>
            <a:r>
              <a:rPr lang="ko-KR" altLang="en-US" dirty="0">
                <a:solidFill>
                  <a:schemeClr val="tx1"/>
                </a:solidFill>
              </a:rPr>
              <a:t> 없다면 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맵을</a:t>
            </a:r>
            <a:r>
              <a:rPr lang="ko-KR" altLang="en-US" dirty="0">
                <a:solidFill>
                  <a:schemeClr val="tx1"/>
                </a:solidFill>
              </a:rPr>
              <a:t> 만들어서 저장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67E9E1-DC7A-5D11-E407-908D06FE9CA8}"/>
              </a:ext>
            </a:extLst>
          </p:cNvPr>
          <p:cNvSpPr/>
          <p:nvPr/>
        </p:nvSpPr>
        <p:spPr>
          <a:xfrm>
            <a:off x="7008073" y="4335342"/>
            <a:ext cx="2554736" cy="9074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INIT</a:t>
            </a:r>
            <a:r>
              <a:rPr lang="ko-KR" altLang="en-US" dirty="0">
                <a:solidFill>
                  <a:schemeClr val="tx1"/>
                </a:solidFill>
              </a:rPr>
              <a:t>시간 이후인지 판단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301AC5DC-1D35-4644-31D2-5A288953AE6E}"/>
              </a:ext>
            </a:extLst>
          </p:cNvPr>
          <p:cNvSpPr/>
          <p:nvPr/>
        </p:nvSpPr>
        <p:spPr>
          <a:xfrm rot="1274922">
            <a:off x="5054537" y="3752849"/>
            <a:ext cx="1800328" cy="69103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625482-4118-3979-0044-54037592DFDC}"/>
              </a:ext>
            </a:extLst>
          </p:cNvPr>
          <p:cNvSpPr txBox="1"/>
          <p:nvPr/>
        </p:nvSpPr>
        <p:spPr>
          <a:xfrm>
            <a:off x="5615241" y="3490406"/>
            <a:ext cx="23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INIT</a:t>
            </a:r>
            <a:r>
              <a:rPr lang="ko-KR" altLang="en-US" dirty="0"/>
              <a:t>시간 이후라면</a:t>
            </a: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CAE77D93-BF7B-8C99-B289-3C732E4D659D}"/>
              </a:ext>
            </a:extLst>
          </p:cNvPr>
          <p:cNvSpPr/>
          <p:nvPr/>
        </p:nvSpPr>
        <p:spPr>
          <a:xfrm rot="20031174">
            <a:off x="5103010" y="5058795"/>
            <a:ext cx="1800328" cy="691035"/>
          </a:xfrm>
          <a:prstGeom prst="lef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F959F9-ED66-AF5F-99CA-FDD4E32CB880}"/>
              </a:ext>
            </a:extLst>
          </p:cNvPr>
          <p:cNvSpPr txBox="1"/>
          <p:nvPr/>
        </p:nvSpPr>
        <p:spPr>
          <a:xfrm>
            <a:off x="5749423" y="5694764"/>
            <a:ext cx="23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INIT</a:t>
            </a:r>
            <a:r>
              <a:rPr lang="ko-KR" altLang="en-US" dirty="0"/>
              <a:t>시간 이전이면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A35887-118D-8B9B-9B9F-7FFEB8C4A40F}"/>
              </a:ext>
            </a:extLst>
          </p:cNvPr>
          <p:cNvSpPr/>
          <p:nvPr/>
        </p:nvSpPr>
        <p:spPr>
          <a:xfrm>
            <a:off x="2393215" y="4953286"/>
            <a:ext cx="2554736" cy="14020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맵에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FALSE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맵이</a:t>
            </a:r>
            <a:r>
              <a:rPr lang="ko-KR" altLang="en-US" dirty="0">
                <a:solidFill>
                  <a:schemeClr val="tx1"/>
                </a:solidFill>
              </a:rPr>
              <a:t> 없다면 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맵을</a:t>
            </a:r>
            <a:r>
              <a:rPr lang="ko-KR" altLang="en-US" dirty="0">
                <a:solidFill>
                  <a:schemeClr val="tx1"/>
                </a:solidFill>
              </a:rPr>
              <a:t> 만들어서 저장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241C02F-75AC-C489-A3EC-5EFF2218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042303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746000"/>
            <a:ext cx="6155321" cy="970537"/>
          </a:xfrm>
          <a:noFill/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현재 설비에서 다음 설비 결정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en-US" altLang="ko-KR" dirty="0" err="1">
                <a:solidFill>
                  <a:schemeClr val="tx1"/>
                </a:solidFill>
              </a:rPr>
              <a:t>m_whereTargetPk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제품을 보낼 수 있는 트랙이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이상일 경우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여부를 파악하여 한 트랙을 지정해서 제품을 보냄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트랙이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</a:t>
            </a:r>
            <a:r>
              <a:rPr lang="ko-KR" altLang="en-US" dirty="0" err="1">
                <a:solidFill>
                  <a:schemeClr val="tx1"/>
                </a:solidFill>
              </a:rPr>
              <a:t>이상일경우</a:t>
            </a:r>
            <a:r>
              <a:rPr lang="ko-KR" altLang="en-US" dirty="0">
                <a:solidFill>
                  <a:schemeClr val="tx1"/>
                </a:solidFill>
              </a:rPr>
              <a:t> 가장 적게 보낸 트랙으로 보냄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Receive::</a:t>
            </a:r>
            <a:r>
              <a:rPr lang="en-US" altLang="ko-KR" dirty="0" err="1">
                <a:solidFill>
                  <a:schemeClr val="tx1"/>
                </a:solidFill>
              </a:rPr>
              <a:t>ExtTransFn</a:t>
            </a:r>
            <a:r>
              <a:rPr lang="ko-KR" altLang="en-US" dirty="0">
                <a:solidFill>
                  <a:schemeClr val="tx1"/>
                </a:solidFill>
              </a:rPr>
              <a:t>에서 받을 트랙이 현재 트랙일 경우 제품을 </a:t>
            </a:r>
            <a:r>
              <a:rPr lang="ko-KR" altLang="en-US" dirty="0" err="1">
                <a:solidFill>
                  <a:schemeClr val="tx1"/>
                </a:solidFill>
              </a:rPr>
              <a:t>받는걸로</a:t>
            </a:r>
            <a:r>
              <a:rPr lang="ko-KR" altLang="en-US" dirty="0">
                <a:solidFill>
                  <a:schemeClr val="tx1"/>
                </a:solidFill>
              </a:rPr>
              <a:t> 구현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29</a:t>
            </a:fld>
            <a:endParaRPr lang="ko-KR" altLang="en-ZA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051683D-05C3-4A62-D5D4-82B3550E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72796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 rtlCol="0"/>
          <a:lstStyle/>
          <a:p>
            <a:pPr rtl="0"/>
            <a:r>
              <a:rPr lang="ko-KR" altLang="en-US" dirty="0"/>
              <a:t>팀원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dirty="0"/>
              <a:t>안형석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r>
              <a:rPr lang="ko-KR" altLang="en-US" dirty="0"/>
              <a:t>박민준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 rtlCol="0"/>
          <a:lstStyle/>
          <a:p>
            <a:r>
              <a:rPr lang="ko-KR" altLang="en-US" dirty="0" err="1"/>
              <a:t>오영택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 rtlCol="0"/>
          <a:lstStyle/>
          <a:p>
            <a:r>
              <a:rPr lang="ko-KR" altLang="en-US" dirty="0"/>
              <a:t>김건호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r>
              <a:rPr lang="ko-KR" altLang="en-US" dirty="0"/>
              <a:t> 및 전반적인 조율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7332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/>
          <a:lstStyle/>
          <a:p>
            <a:r>
              <a:rPr lang="ko-KR" altLang="en-US" dirty="0"/>
              <a:t>데이터베이스를 활용해 결과값 분석 및 시각화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 rtlCol="0"/>
          <a:lstStyle/>
          <a:p>
            <a:r>
              <a:rPr lang="ko-KR" altLang="en-US" dirty="0"/>
              <a:t>유니티 </a:t>
            </a:r>
            <a:r>
              <a:rPr lang="ko-KR" altLang="en-US" dirty="0" err="1"/>
              <a:t>를</a:t>
            </a:r>
            <a:r>
              <a:rPr lang="ko-KR" altLang="en-US" dirty="0"/>
              <a:t> 활용한 시각화 담당</a:t>
            </a:r>
            <a:r>
              <a:rPr lang="en-US" altLang="ko-KR" dirty="0"/>
              <a:t>. </a:t>
            </a:r>
            <a:r>
              <a:rPr lang="ko-KR" altLang="en-US" dirty="0"/>
              <a:t>회의록 작성</a:t>
            </a:r>
          </a:p>
        </p:txBody>
      </p:sp>
      <p:sp>
        <p:nvSpPr>
          <p:cNvPr id="80" name="바닥글 개체 틀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AB11921-AB11-A3B3-9614-8D29AF2D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97C62-F446-F294-885B-6FFB87A7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noFill/>
        </p:spPr>
        <p:txBody>
          <a:bodyPr/>
          <a:lstStyle/>
          <a:p>
            <a:r>
              <a:rPr lang="ko-KR" altLang="en-US" dirty="0"/>
              <a:t>현재 설비에서 다음설비 결정 </a:t>
            </a:r>
            <a:r>
              <a:rPr lang="en-US" altLang="ko-KR" dirty="0"/>
              <a:t>– M_WHERETARGETPK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D9E8E-B413-F596-67E2-7E07033DD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63B378-6A5F-5042-65E1-9BCE57F7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5DE5DD-6C1B-BEED-0563-700EE36BE37B}"/>
              </a:ext>
            </a:extLst>
          </p:cNvPr>
          <p:cNvSpPr/>
          <p:nvPr/>
        </p:nvSpPr>
        <p:spPr>
          <a:xfrm>
            <a:off x="2122804" y="1488456"/>
            <a:ext cx="2610577" cy="1388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제품을 내보낼 다음 설비 목록 </a:t>
            </a:r>
            <a:r>
              <a:rPr lang="en-US" altLang="ko-KR" dirty="0">
                <a:solidFill>
                  <a:schemeClr val="tx1"/>
                </a:solidFill>
              </a:rPr>
              <a:t>SQL</a:t>
            </a:r>
            <a:r>
              <a:rPr lang="ko-KR" altLang="en-US" dirty="0">
                <a:solidFill>
                  <a:schemeClr val="tx1"/>
                </a:solidFill>
              </a:rPr>
              <a:t>로 가져옴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78C5C44B-7004-4D2F-FB66-33B985C84C8E}"/>
              </a:ext>
            </a:extLst>
          </p:cNvPr>
          <p:cNvSpPr/>
          <p:nvPr/>
        </p:nvSpPr>
        <p:spPr>
          <a:xfrm>
            <a:off x="4928406" y="1830793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E5885F-8D4E-82FE-A149-8119650BA881}"/>
              </a:ext>
            </a:extLst>
          </p:cNvPr>
          <p:cNvSpPr/>
          <p:nvPr/>
        </p:nvSpPr>
        <p:spPr>
          <a:xfrm>
            <a:off x="6931291" y="1494418"/>
            <a:ext cx="2610577" cy="1388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제품을 내보낼 설비 </a:t>
            </a:r>
            <a:r>
              <a:rPr lang="en-US" altLang="ko-KR" dirty="0">
                <a:solidFill>
                  <a:schemeClr val="tx1"/>
                </a:solidFill>
              </a:rPr>
              <a:t>PK </a:t>
            </a:r>
            <a:r>
              <a:rPr lang="ko-KR" altLang="en-US" dirty="0">
                <a:solidFill>
                  <a:schemeClr val="tx1"/>
                </a:solidFill>
              </a:rPr>
              <a:t>파악 후 해당 설비와 연결된 </a:t>
            </a:r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인지 판단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4E86BB44-FD05-F8EF-62A3-66C295EB0E2D}"/>
              </a:ext>
            </a:extLst>
          </p:cNvPr>
          <p:cNvSpPr/>
          <p:nvPr/>
        </p:nvSpPr>
        <p:spPr>
          <a:xfrm rot="14528917">
            <a:off x="5930338" y="2313641"/>
            <a:ext cx="362969" cy="2790087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E1E9D1B0-93C6-DBF2-31EA-7B7D6CCD7C7F}"/>
              </a:ext>
            </a:extLst>
          </p:cNvPr>
          <p:cNvSpPr/>
          <p:nvPr/>
        </p:nvSpPr>
        <p:spPr>
          <a:xfrm rot="10800000">
            <a:off x="7971912" y="3000347"/>
            <a:ext cx="362969" cy="205038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BC7CD8-2071-9315-A70A-699C156F7120}"/>
              </a:ext>
            </a:extLst>
          </p:cNvPr>
          <p:cNvSpPr/>
          <p:nvPr/>
        </p:nvSpPr>
        <p:spPr>
          <a:xfrm>
            <a:off x="2122804" y="361346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설비로 제품을 내보냄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B461D5-BE07-9249-ACA8-DD86B56D31FB}"/>
              </a:ext>
            </a:extLst>
          </p:cNvPr>
          <p:cNvSpPr txBox="1"/>
          <p:nvPr/>
        </p:nvSpPr>
        <p:spPr>
          <a:xfrm>
            <a:off x="4063158" y="3000347"/>
            <a:ext cx="251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READYMAP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인 </a:t>
            </a:r>
            <a:endParaRPr lang="en-US" altLang="ko-KR" dirty="0"/>
          </a:p>
          <a:p>
            <a:r>
              <a:rPr lang="ko-KR" altLang="en-US" dirty="0"/>
              <a:t>설비가 하나라면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14E5A9-14B9-AB69-9FEB-9B6308F71D0C}"/>
              </a:ext>
            </a:extLst>
          </p:cNvPr>
          <p:cNvSpPr/>
          <p:nvPr/>
        </p:nvSpPr>
        <p:spPr>
          <a:xfrm>
            <a:off x="6931290" y="519330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설비들의 보낸 횟수 파악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79E6A1-F290-9F0B-D8D4-2DA386F7CC5B}"/>
              </a:ext>
            </a:extLst>
          </p:cNvPr>
          <p:cNvSpPr txBox="1"/>
          <p:nvPr/>
        </p:nvSpPr>
        <p:spPr>
          <a:xfrm>
            <a:off x="8521697" y="3484768"/>
            <a:ext cx="261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READYMAP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인 </a:t>
            </a:r>
            <a:endParaRPr lang="en-US" altLang="ko-KR" dirty="0"/>
          </a:p>
          <a:p>
            <a:r>
              <a:rPr lang="ko-KR" altLang="en-US" dirty="0"/>
              <a:t>설비가 두개 이상</a:t>
            </a: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DF60AD58-3772-6E2B-0EFD-E445834E765D}"/>
              </a:ext>
            </a:extLst>
          </p:cNvPr>
          <p:cNvSpPr/>
          <p:nvPr/>
        </p:nvSpPr>
        <p:spPr>
          <a:xfrm rot="10800000">
            <a:off x="5060610" y="5331098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E06354-B253-E0D8-39B2-D21B717D5E41}"/>
              </a:ext>
            </a:extLst>
          </p:cNvPr>
          <p:cNvSpPr/>
          <p:nvPr/>
        </p:nvSpPr>
        <p:spPr>
          <a:xfrm>
            <a:off x="2122804" y="519330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가장 적게 보낸 설비로 제품을 내보냄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49DED5B1-B89E-C13C-E82F-5D9A0672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592945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오영택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흐름도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쿼리문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테이블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ERD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31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856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도표이(가) 표시된 사진&#10;&#10;자동 생성된 설명">
            <a:extLst>
              <a:ext uri="{FF2B5EF4-FFF2-40B4-BE49-F238E27FC236}">
                <a16:creationId xmlns:a16="http://schemas.microsoft.com/office/drawing/2014/main" id="{31E48DFB-E6BF-5935-394C-EAFE9D6B0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91" y="1268759"/>
            <a:ext cx="8335147" cy="4320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32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데이터 흐름도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8199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1B8C789-EC45-4258-A1BD-63BA0F963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3180712"/>
            <a:ext cx="8070424" cy="12564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3215DF3-CBE5-EEDD-A850-F57D19D2D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4" y="4941168"/>
            <a:ext cx="8647354" cy="14724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33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32E1C0-BD67-4FD4-EB7D-06BBCB8C768B}"/>
              </a:ext>
            </a:extLst>
          </p:cNvPr>
          <p:cNvSpPr txBox="1"/>
          <p:nvPr/>
        </p:nvSpPr>
        <p:spPr>
          <a:xfrm>
            <a:off x="1055440" y="126876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유저가 직접 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CB4A1-A60B-43E6-87FA-F83B360EFC2C}"/>
              </a:ext>
            </a:extLst>
          </p:cNvPr>
          <p:cNvSpPr txBox="1"/>
          <p:nvPr/>
        </p:nvSpPr>
        <p:spPr>
          <a:xfrm>
            <a:off x="1055440" y="1628800"/>
            <a:ext cx="116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project_list</a:t>
            </a:r>
            <a:endParaRPr lang="ko-KR" altLang="en-US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EEC729D-D71E-FFDA-0152-759762BA6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464" y="1988840"/>
            <a:ext cx="8136904" cy="7455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E70677-9A59-F9B3-A4C9-592A84563553}"/>
              </a:ext>
            </a:extLst>
          </p:cNvPr>
          <p:cNvSpPr txBox="1"/>
          <p:nvPr/>
        </p:nvSpPr>
        <p:spPr>
          <a:xfrm>
            <a:off x="1064931" y="2821533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object_list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C024D-D196-1AF4-555D-CE88740DAAF6}"/>
              </a:ext>
            </a:extLst>
          </p:cNvPr>
          <p:cNvSpPr txBox="1"/>
          <p:nvPr/>
        </p:nvSpPr>
        <p:spPr>
          <a:xfrm>
            <a:off x="1055440" y="4581128"/>
            <a:ext cx="1335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obj_coup_list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14556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8D98843-2036-816B-287B-C7DFA06F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983766"/>
            <a:ext cx="4891765" cy="28800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428E6AC-A1A7-061A-0B5D-83454B0E1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83766"/>
            <a:ext cx="4425366" cy="2880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34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CB4A1-A60B-43E6-87FA-F83B360EFC2C}"/>
              </a:ext>
            </a:extLst>
          </p:cNvPr>
          <p:cNvSpPr txBox="1"/>
          <p:nvPr/>
        </p:nvSpPr>
        <p:spPr>
          <a:xfrm>
            <a:off x="1055440" y="1628800"/>
            <a:ext cx="1587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object_state_list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70677-9A59-F9B3-A4C9-592A84563553}"/>
              </a:ext>
            </a:extLst>
          </p:cNvPr>
          <p:cNvSpPr txBox="1"/>
          <p:nvPr/>
        </p:nvSpPr>
        <p:spPr>
          <a:xfrm>
            <a:off x="6096000" y="1628800"/>
            <a:ext cx="1391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buf_count_list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3521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35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C024D-D196-1AF4-555D-CE88740DAAF6}"/>
              </a:ext>
            </a:extLst>
          </p:cNvPr>
          <p:cNvSpPr txBox="1"/>
          <p:nvPr/>
        </p:nvSpPr>
        <p:spPr>
          <a:xfrm>
            <a:off x="1055440" y="1628800"/>
            <a:ext cx="1455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state_time_list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52B24-8A1E-ED52-0C40-CACFEEFC4E2E}"/>
              </a:ext>
            </a:extLst>
          </p:cNvPr>
          <p:cNvSpPr txBox="1"/>
          <p:nvPr/>
        </p:nvSpPr>
        <p:spPr>
          <a:xfrm>
            <a:off x="6096000" y="1628800"/>
            <a:ext cx="1422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state_rate_list</a:t>
            </a:r>
            <a:endParaRPr lang="ko-KR" altLang="en-US" sz="1400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BD6DC83-4E0B-8B20-B10B-4BB7E5AE7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988840"/>
            <a:ext cx="4801527" cy="324036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C17A370-7846-0BDD-50E4-3223F8F49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88840"/>
            <a:ext cx="471299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46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36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661620-0BCC-1277-41F0-16B1B54DC9BD}"/>
              </a:ext>
            </a:extLst>
          </p:cNvPr>
          <p:cNvSpPr txBox="1"/>
          <p:nvPr/>
        </p:nvSpPr>
        <p:spPr>
          <a:xfrm>
            <a:off x="1055440" y="1628800"/>
            <a:ext cx="1641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product_flow_list</a:t>
            </a:r>
            <a:endParaRPr lang="ko-KR" altLang="en-US" sz="14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92FC4C0-2C5D-1C48-E73E-F67CA0EDF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988840"/>
            <a:ext cx="5848651" cy="347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4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전자제품, 스크린샷, 제어판이(가) 표시된 사진&#10;&#10;자동 생성된 설명">
            <a:extLst>
              <a:ext uri="{FF2B5EF4-FFF2-40B4-BE49-F238E27FC236}">
                <a16:creationId xmlns:a16="http://schemas.microsoft.com/office/drawing/2014/main" id="{809F201A-125B-7DE2-8AC0-3963D0516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3922463"/>
            <a:ext cx="6484317" cy="15084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37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7805E-4FE8-7F68-5F29-DFA73EE7B1ED}"/>
              </a:ext>
            </a:extLst>
          </p:cNvPr>
          <p:cNvSpPr txBox="1"/>
          <p:nvPr/>
        </p:nvSpPr>
        <p:spPr>
          <a:xfrm>
            <a:off x="7896200" y="1548805"/>
            <a:ext cx="3119187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project_name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프로젝트 이름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y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타일의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y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sim_start_time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 시작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sim_end_time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 끝나는 시간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DC2CA7C-C099-F744-94BA-1E2460961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1720198"/>
            <a:ext cx="6480720" cy="611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328012-1FFD-A046-2100-8DB405B78A6F}"/>
              </a:ext>
            </a:extLst>
          </p:cNvPr>
          <p:cNvSpPr txBox="1"/>
          <p:nvPr/>
        </p:nvSpPr>
        <p:spPr>
          <a:xfrm>
            <a:off x="1055440" y="1268760"/>
            <a:ext cx="1580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project_list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270E0-31C2-9861-4181-7832524E1ABF}"/>
              </a:ext>
            </a:extLst>
          </p:cNvPr>
          <p:cNvSpPr txBox="1"/>
          <p:nvPr/>
        </p:nvSpPr>
        <p:spPr>
          <a:xfrm>
            <a:off x="1055440" y="3429000"/>
            <a:ext cx="1497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object_list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C0C75-14AD-E29A-873F-CE1794251E9B}"/>
              </a:ext>
            </a:extLst>
          </p:cNvPr>
          <p:cNvSpPr txBox="1"/>
          <p:nvPr/>
        </p:nvSpPr>
        <p:spPr>
          <a:xfrm>
            <a:off x="7896200" y="3781053"/>
            <a:ext cx="3430747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x_position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y_position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가로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세로 위치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object_type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x_length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y_length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세로 길이</a:t>
            </a:r>
          </a:p>
        </p:txBody>
      </p:sp>
    </p:spTree>
    <p:extLst>
      <p:ext uri="{BB962C8B-B14F-4D97-AF65-F5344CB8AC3E}">
        <p14:creationId xmlns:p14="http://schemas.microsoft.com/office/powerpoint/2010/main" val="3870444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1B58958-854D-E23A-45FB-5C061333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58" y="1699828"/>
            <a:ext cx="3565115" cy="13536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38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C877B-B9F7-B8C0-D946-F541A48C68DF}"/>
              </a:ext>
            </a:extLst>
          </p:cNvPr>
          <p:cNvSpPr txBox="1"/>
          <p:nvPr/>
        </p:nvSpPr>
        <p:spPr>
          <a:xfrm>
            <a:off x="1055440" y="1268760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obj_coup_list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D4F98-D2D5-7725-FBCF-801F66086713}"/>
              </a:ext>
            </a:extLst>
          </p:cNvPr>
          <p:cNvSpPr txBox="1"/>
          <p:nvPr/>
        </p:nvSpPr>
        <p:spPr>
          <a:xfrm>
            <a:off x="5015880" y="1628800"/>
            <a:ext cx="2744726" cy="1141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send_object_id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 설비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receive_object_id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설비 아이디</a:t>
            </a:r>
          </a:p>
        </p:txBody>
      </p:sp>
    </p:spTree>
    <p:extLst>
      <p:ext uri="{BB962C8B-B14F-4D97-AF65-F5344CB8AC3E}">
        <p14:creationId xmlns:p14="http://schemas.microsoft.com/office/powerpoint/2010/main" val="1524606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BE46D11B-CB91-FC4D-18C2-229E9D2FA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699216"/>
            <a:ext cx="4324692" cy="1875600"/>
          </a:xfrm>
          <a:prstGeom prst="rect">
            <a:avLst/>
          </a:prstGeom>
        </p:spPr>
      </p:pic>
      <p:pic>
        <p:nvPicPr>
          <p:cNvPr id="9" name="그림 8" descr="텍스트, 컴퓨터, 스크린샷이(가) 표시된 사진&#10;&#10;자동 생성된 설명">
            <a:extLst>
              <a:ext uri="{FF2B5EF4-FFF2-40B4-BE49-F238E27FC236}">
                <a16:creationId xmlns:a16="http://schemas.microsoft.com/office/drawing/2014/main" id="{FE7CF071-88B5-88DA-5A45-80ABD32F8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541" y="1701016"/>
            <a:ext cx="4862520" cy="1872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39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B9C1D-2352-F214-71AD-D4F12A34581F}"/>
              </a:ext>
            </a:extLst>
          </p:cNvPr>
          <p:cNvSpPr txBox="1"/>
          <p:nvPr/>
        </p:nvSpPr>
        <p:spPr>
          <a:xfrm>
            <a:off x="1055440" y="1268760"/>
            <a:ext cx="2185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object_state_list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20971D-B56E-4722-7775-FB5B7385BB8B}"/>
              </a:ext>
            </a:extLst>
          </p:cNvPr>
          <p:cNvSpPr txBox="1"/>
          <p:nvPr/>
        </p:nvSpPr>
        <p:spPr>
          <a:xfrm>
            <a:off x="6096000" y="1268760"/>
            <a:ext cx="1902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buf_count_list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DDBAD1-D847-FC03-7DB4-CDF039721A89}"/>
              </a:ext>
            </a:extLst>
          </p:cNvPr>
          <p:cNvSpPr txBox="1"/>
          <p:nvPr/>
        </p:nvSpPr>
        <p:spPr>
          <a:xfrm>
            <a:off x="1055440" y="3573016"/>
            <a:ext cx="3221075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object_state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state_start_time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시작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state_end_time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끝나는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AAFA7A-9824-49F3-F233-864EC1AC3477}"/>
              </a:ext>
            </a:extLst>
          </p:cNvPr>
          <p:cNvSpPr txBox="1"/>
          <p:nvPr/>
        </p:nvSpPr>
        <p:spPr>
          <a:xfrm>
            <a:off x="6096000" y="3573016"/>
            <a:ext cx="3015569" cy="224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object_type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buffer_count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buffer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있는 물건의 개수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Stock_count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stock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쌓인 물건의 개수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620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7E8DF5-8C7E-04FA-DD5C-E29D70BF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200"/>
            <a:ext cx="8647662" cy="635635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E93041F-3377-F4B7-B7CA-4C6044A2D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">
            <a:extLst>
              <a:ext uri="{FF2B5EF4-FFF2-40B4-BE49-F238E27FC236}">
                <a16:creationId xmlns:a16="http://schemas.microsoft.com/office/drawing/2014/main" id="{5509E97D-D208-25DE-69B3-7520ECC8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441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40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7A17C-3EF4-D47D-86E1-BAD89A699B8D}"/>
              </a:ext>
            </a:extLst>
          </p:cNvPr>
          <p:cNvSpPr txBox="1"/>
          <p:nvPr/>
        </p:nvSpPr>
        <p:spPr>
          <a:xfrm>
            <a:off x="1055440" y="1268760"/>
            <a:ext cx="1998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state_time_list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0FCD9-3527-77FA-7621-82BD36596586}"/>
              </a:ext>
            </a:extLst>
          </p:cNvPr>
          <p:cNvSpPr txBox="1"/>
          <p:nvPr/>
        </p:nvSpPr>
        <p:spPr>
          <a:xfrm>
            <a:off x="6096000" y="1268760"/>
            <a:ext cx="1950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state_rate_list</a:t>
            </a:r>
            <a:endParaRPr lang="ko-KR" altLang="en-US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38BBC7A-E21C-0972-0FCD-98C5009DF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1" y="1700808"/>
            <a:ext cx="4959506" cy="1584176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B234B8EA-15ED-66AC-C6C0-CEEF085B2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700808"/>
            <a:ext cx="4934707" cy="15841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4F625D-92AE-76EF-54D1-88F936A67BBD}"/>
              </a:ext>
            </a:extLst>
          </p:cNvPr>
          <p:cNvSpPr txBox="1"/>
          <p:nvPr/>
        </p:nvSpPr>
        <p:spPr>
          <a:xfrm>
            <a:off x="1055440" y="3429000"/>
            <a:ext cx="2293641" cy="261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init_time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초기화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active_time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error_time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wait_time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멈춘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578D9-3325-7FD8-EC13-316A45CE00C8}"/>
              </a:ext>
            </a:extLst>
          </p:cNvPr>
          <p:cNvSpPr txBox="1"/>
          <p:nvPr/>
        </p:nvSpPr>
        <p:spPr>
          <a:xfrm>
            <a:off x="6168008" y="3429000"/>
            <a:ext cx="2293641" cy="261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init_rate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초기화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active_rate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error_rate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에러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wait_rate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멈춘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390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41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2D2115-13F1-FA01-3F1B-494159AAE98E}"/>
              </a:ext>
            </a:extLst>
          </p:cNvPr>
          <p:cNvSpPr txBox="1"/>
          <p:nvPr/>
        </p:nvSpPr>
        <p:spPr>
          <a:xfrm>
            <a:off x="1055440" y="1268760"/>
            <a:ext cx="2258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product_flow_list</a:t>
            </a:r>
            <a:endParaRPr lang="ko-KR" altLang="en-US" sz="2000" dirty="0"/>
          </a:p>
        </p:txBody>
      </p:sp>
      <p:pic>
        <p:nvPicPr>
          <p:cNvPr id="6" name="그림 5" descr="달력이(가) 표시된 사진&#10;&#10;자동 생성된 설명">
            <a:extLst>
              <a:ext uri="{FF2B5EF4-FFF2-40B4-BE49-F238E27FC236}">
                <a16:creationId xmlns:a16="http://schemas.microsoft.com/office/drawing/2014/main" id="{73B61DB3-E985-EC52-12F4-0735F4F91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700808"/>
            <a:ext cx="5264421" cy="25401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70C39A-20AE-6C4F-9C07-027684AE1B5F}"/>
              </a:ext>
            </a:extLst>
          </p:cNvPr>
          <p:cNvSpPr txBox="1"/>
          <p:nvPr/>
        </p:nvSpPr>
        <p:spPr>
          <a:xfrm>
            <a:off x="6888088" y="1556792"/>
            <a:ext cx="2323072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product_id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물건의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물건이 들어가는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out_time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물건이 나가는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957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42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/>
              <a:t>ERD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DB66FF-E068-88CD-40D7-1358B73D3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996154"/>
            <a:ext cx="8496944" cy="56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01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43</a:t>
            </a:fld>
            <a:endParaRPr lang="ko-KR" altLang="en-US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DBDA43F4-5DB6-B704-631A-0F02192028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9">
            <a:extLst>
              <a:ext uri="{FF2B5EF4-FFF2-40B4-BE49-F238E27FC236}">
                <a16:creationId xmlns:a16="http://schemas.microsoft.com/office/drawing/2014/main" id="{E941A2E4-5EFB-0EF0-10FE-11CDB207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487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시뮬레이션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생산량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상태 비율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비율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44</a:t>
            </a:fld>
            <a:endParaRPr lang="ko-KR" altLang="en-US" dirty="0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42516890-027D-06D5-8F21-8981CE43DC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CE109C28-57BB-3778-0312-70156E203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2E8204D-7A18-6EE1-2479-F4C812208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2000"/>
            <a:ext cx="6885670" cy="4136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marL="285750" indent="-285750" rtl="0"/>
            <a:r>
              <a:rPr lang="ko-KR" altLang="en-US" dirty="0"/>
              <a:t>각 시나리오별 생산량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45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AEA60258-931C-7759-327D-277CC7D0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26351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46</a:t>
            </a:fld>
            <a:endParaRPr lang="ko-KR" altLang="en-US" noProof="0"/>
          </a:p>
        </p:txBody>
      </p:sp>
      <p:pic>
        <p:nvPicPr>
          <p:cNvPr id="6" name="그림 5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D0F93A44-8417-4541-7BF1-B8DB8D822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2000"/>
            <a:ext cx="7674769" cy="413513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C9B8CB84-D1D4-F354-00F3-C209BCE1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788614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47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8F1225C5-04CC-F1B3-FED8-9994C3393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2000"/>
            <a:ext cx="7677126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9E6A28F6-6B31-86DA-7771-FD801A7A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3982938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48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BA0AC497-C471-773B-C196-EEC42FB8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7677126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29F7AAF0-3918-DA2B-A2E7-F8BD9085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09098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49</a:t>
            </a:fld>
            <a:endParaRPr lang="ko-KR" altLang="en-US" noProof="0"/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314BE4BC-69D5-B73C-C58F-CF8F82540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6881504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927949E4-4878-60F4-74AD-4C44305C7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517467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F5609C-D1DD-A0B8-324E-3513E430F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200"/>
            <a:ext cx="8649361" cy="63576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5758D05-CC18-32A3-C907-610CAA5D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">
            <a:extLst>
              <a:ext uri="{FF2B5EF4-FFF2-40B4-BE49-F238E27FC236}">
                <a16:creationId xmlns:a16="http://schemas.microsoft.com/office/drawing/2014/main" id="{79F78BB6-0B61-9FF6-2F45-9AF95AF6C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612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1335BA9-3342-7368-0901-CEFD5E420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50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845AB605-0617-50EB-7214-C54D536D8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8860139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48B9BBAE-C6F8-0086-3098-5364B437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51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53B167E3-09AD-4DAC-B4AB-8ED8544C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6141749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52</a:t>
            </a:fld>
            <a:endParaRPr lang="ko-KR" altLang="en-US" noProof="0"/>
          </a:p>
        </p:txBody>
      </p:sp>
      <p:pic>
        <p:nvPicPr>
          <p:cNvPr id="10" name="그림 9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8DCEF06B-2691-9F14-7C4C-009F6E0E8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2003022"/>
            <a:ext cx="4580357" cy="2751539"/>
          </a:xfrm>
          <a:prstGeom prst="rect">
            <a:avLst/>
          </a:prstGeom>
        </p:spPr>
      </p:pic>
      <p:pic>
        <p:nvPicPr>
          <p:cNvPr id="12" name="그림 11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73C7D40B-3718-CF6B-8DF1-41FB31FCB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98" y="2003018"/>
            <a:ext cx="4580357" cy="2751539"/>
          </a:xfrm>
          <a:prstGeom prst="rect">
            <a:avLst/>
          </a:prstGeom>
        </p:spPr>
      </p:pic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5D4B38B4-5377-9055-2F0B-06E05DEA5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16" y="2003018"/>
            <a:ext cx="4580357" cy="2751539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134FABB1-A911-11BD-F8DE-320BB5E237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276183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데이터분석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시나리오 </a:t>
            </a:r>
            <a:r>
              <a:rPr lang="en-US" altLang="ko-KR" dirty="0"/>
              <a:t>4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53</a:t>
            </a:fld>
            <a:endParaRPr lang="ko-KR" altLang="en-US" dirty="0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44CCA41-9ADF-28D5-117D-8A73C809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9" name="바닥글 개체 틀 79">
            <a:extLst>
              <a:ext uri="{FF2B5EF4-FFF2-40B4-BE49-F238E27FC236}">
                <a16:creationId xmlns:a16="http://schemas.microsoft.com/office/drawing/2014/main" id="{E4E4B7AE-3848-AF17-6BB0-A879C2FA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7093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D1D9F-231D-65AE-A04E-ADC5FBF3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F62DBF-5EEF-064F-5E42-89BC886613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ko-KR" altLang="en-US" dirty="0" err="1"/>
              <a:t>통과량이</a:t>
            </a:r>
            <a:r>
              <a:rPr lang="ko-KR" altLang="en-US" dirty="0"/>
              <a:t> 최고가 아닌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6F6464-F759-05E7-3D5E-04D497F6B8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평균을 보니 시나리오 </a:t>
            </a:r>
            <a:r>
              <a:rPr lang="en-US" altLang="ko-KR" dirty="0"/>
              <a:t>1</a:t>
            </a:r>
            <a:r>
              <a:rPr lang="ko-KR" altLang="en-US" dirty="0"/>
              <a:t>의 </a:t>
            </a:r>
            <a:r>
              <a:rPr lang="en-US" altLang="ko-KR" dirty="0"/>
              <a:t>STOCK</a:t>
            </a:r>
            <a:r>
              <a:rPr lang="ko-KR" altLang="en-US" dirty="0"/>
              <a:t>이 최고 지연됨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261DAD-2710-2D0D-74EA-60E77FD39BD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 STOCK</a:t>
            </a:r>
            <a:r>
              <a:rPr lang="ko-KR" altLang="en-US" dirty="0"/>
              <a:t>이 최고 지연되는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EAF2EE2-4D98-7038-38FC-2692927709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/>
              <a:t>STOCK</a:t>
            </a:r>
            <a:r>
              <a:rPr lang="ko-KR" altLang="en-US" dirty="0"/>
              <a:t>이 가장 부하가 심한 설비인데 </a:t>
            </a:r>
            <a:r>
              <a:rPr lang="en-US" altLang="ko-KR" dirty="0"/>
              <a:t>1</a:t>
            </a:r>
            <a:r>
              <a:rPr lang="ko-KR" altLang="en-US" dirty="0" err="1"/>
              <a:t>개뿐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6253992-3B5A-4A83-AE53-3F56FDDA0B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에 </a:t>
            </a:r>
            <a:r>
              <a:rPr lang="en-US" altLang="ko-KR" dirty="0"/>
              <a:t>STOCK</a:t>
            </a:r>
            <a:r>
              <a:rPr lang="ko-KR" altLang="en-US" dirty="0"/>
              <a:t>을 추가한다면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C467425-B8B6-79A3-C35B-DBF598B5D6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에 </a:t>
            </a:r>
            <a:r>
              <a:rPr lang="en-US" altLang="ko-KR" dirty="0"/>
              <a:t>STOCK</a:t>
            </a:r>
            <a:r>
              <a:rPr lang="ko-KR" altLang="en-US" dirty="0"/>
              <a:t>을 추가한 시나리오 </a:t>
            </a:r>
            <a:r>
              <a:rPr lang="en-US" altLang="ko-KR" dirty="0"/>
              <a:t>4 </a:t>
            </a:r>
            <a:r>
              <a:rPr lang="ko-KR" altLang="en-US" dirty="0"/>
              <a:t>제작해서 실험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EC8EEBB7-AEA0-1B98-0FF2-A9B225412BF8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2161478" cy="365125"/>
          </a:xfrm>
        </p:spPr>
        <p:txBody>
          <a:bodyPr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AA9D69B1-06F4-C3CF-E36F-4A5BED6B794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DA8A26D-54B1-A7CC-362C-D2A51948BBE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147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4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F27503E8-DD12-347D-5A52-3567881D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08"/>
            <a:ext cx="12192000" cy="542618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55116905-4643-D5B5-4314-6B13AB106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018296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B115405C-FFC0-D365-D19B-2FC18D4E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3622" cy="41351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marL="285750" indent="-285750" rtl="0"/>
            <a:r>
              <a:rPr lang="ko-KR" altLang="en-US" dirty="0"/>
              <a:t>각 시나리오별 생산량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56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522244F0-2DC7-144F-9247-69C21447B0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83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57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F8718B93-BD26-FFCC-BDCD-09AA6056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699" y="2051999"/>
            <a:ext cx="6833755" cy="4137641"/>
          </a:xfrm>
          <a:prstGeom prst="rect">
            <a:avLst/>
          </a:prstGeom>
        </p:spPr>
      </p:pic>
      <p:sp>
        <p:nvSpPr>
          <p:cNvPr id="5" name="날짜 개체 틀 10">
            <a:extLst>
              <a:ext uri="{FF2B5EF4-FFF2-40B4-BE49-F238E27FC236}">
                <a16:creationId xmlns:a16="http://schemas.microsoft.com/office/drawing/2014/main" id="{83DC51E8-6CEC-2673-8629-1C3F96BD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024205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2AA27A6C-5CB2-5DC9-2A1D-9A5D8895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58</a:t>
            </a:fld>
            <a:endParaRPr lang="ko-KR" altLang="en-US" noProof="0"/>
          </a:p>
        </p:txBody>
      </p:sp>
      <p:sp>
        <p:nvSpPr>
          <p:cNvPr id="6" name="날짜 개체 틀 10">
            <a:extLst>
              <a:ext uri="{FF2B5EF4-FFF2-40B4-BE49-F238E27FC236}">
                <a16:creationId xmlns:a16="http://schemas.microsoft.com/office/drawing/2014/main" id="{EAC7BF68-ED18-95D0-5E72-C3E9EFFA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9201327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팀 소개</a:t>
            </a:r>
          </a:p>
        </p:txBody>
      </p:sp>
      <p:pic>
        <p:nvPicPr>
          <p:cNvPr id="26" name="그림 개체 틀 25" descr="팀 구성원 얼굴 사진">
            <a:extLst>
              <a:ext uri="{FF2B5EF4-FFF2-40B4-BE49-F238E27FC236}">
                <a16:creationId xmlns:a16="http://schemas.microsoft.com/office/drawing/2014/main" id="{C38F90B4-657F-4EA8-B86E-B9BD2E8B7B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7181" y="2886074"/>
            <a:ext cx="1845511" cy="1845511"/>
          </a:xfrm>
        </p:spPr>
      </p:pic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7BAD1FFF-8B97-4CD1-85E7-B7738EAD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58" y="5084524"/>
            <a:ext cx="2196619" cy="343061"/>
          </a:xfrm>
        </p:spPr>
        <p:txBody>
          <a:bodyPr rtlCol="0"/>
          <a:lstStyle/>
          <a:p>
            <a:pPr rtl="0"/>
            <a:r>
              <a:rPr lang="ko-KR" altLang="en-US" dirty="0"/>
              <a:t>안형석</a:t>
            </a:r>
          </a:p>
        </p:txBody>
      </p:sp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B76FA389-A54D-4E4B-81DA-DBA175D78FE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64114"/>
            <a:ext cx="1845511" cy="343061"/>
          </a:xfrm>
        </p:spPr>
        <p:txBody>
          <a:bodyPr rtlCol="0"/>
          <a:lstStyle/>
          <a:p>
            <a:pPr rtl="0"/>
            <a:r>
              <a:rPr lang="ko-KR" altLang="en-US" dirty="0"/>
              <a:t>설계</a:t>
            </a:r>
          </a:p>
        </p:txBody>
      </p:sp>
      <p:pic>
        <p:nvPicPr>
          <p:cNvPr id="47" name="그림 개체 틀 46" descr="팀 구성원 얼굴 사진">
            <a:extLst>
              <a:ext uri="{FF2B5EF4-FFF2-40B4-BE49-F238E27FC236}">
                <a16:creationId xmlns:a16="http://schemas.microsoft.com/office/drawing/2014/main" id="{8AF5260A-2860-4F88-BA4D-70530D3E14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6914" y="2886074"/>
            <a:ext cx="1845511" cy="1845511"/>
          </a:xfrm>
        </p:spPr>
      </p:pic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707607" y="5099206"/>
            <a:ext cx="2145049" cy="343061"/>
          </a:xfrm>
        </p:spPr>
        <p:txBody>
          <a:bodyPr rtlCol="0"/>
          <a:lstStyle/>
          <a:p>
            <a:pPr rtl="0"/>
            <a:r>
              <a:rPr lang="ko-KR" altLang="en-US"/>
              <a:t>심현기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65786675-BFC6-4743-BFD3-D64691F771D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 rtlCol="0"/>
          <a:lstStyle/>
          <a:p>
            <a:pPr rtl="0"/>
            <a:r>
              <a:rPr lang="ko-KR" altLang="en-US"/>
              <a:t>최고 경영자</a:t>
            </a:r>
          </a:p>
        </p:txBody>
      </p:sp>
      <p:pic>
        <p:nvPicPr>
          <p:cNvPr id="45" name="그림 개체 틀 44" descr="팀 구성원 얼굴 사진">
            <a:extLst>
              <a:ext uri="{FF2B5EF4-FFF2-40B4-BE49-F238E27FC236}">
                <a16:creationId xmlns:a16="http://schemas.microsoft.com/office/drawing/2014/main" id="{4442FA67-BF04-4E45-BFD9-78BF43789E0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7578" y="2886074"/>
            <a:ext cx="1845511" cy="1845511"/>
          </a:xfrm>
        </p:spPr>
      </p:pic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98271" y="5099206"/>
            <a:ext cx="2132985" cy="343061"/>
          </a:xfrm>
        </p:spPr>
        <p:txBody>
          <a:bodyPr rtlCol="0"/>
          <a:lstStyle/>
          <a:p>
            <a:pPr rtl="0"/>
            <a:r>
              <a:rPr lang="ko-KR" altLang="en-US"/>
              <a:t>심희영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97062F49-F468-4EA6-B6BF-94BFF89FDCB7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 rtlCol="0"/>
          <a:lstStyle/>
          <a:p>
            <a:pPr rtl="0"/>
            <a:r>
              <a:rPr lang="ko-KR" altLang="en-US"/>
              <a:t>최고 운영 책임자</a:t>
            </a:r>
          </a:p>
          <a:p>
            <a:pPr rtl="0"/>
            <a:endParaRPr lang="ko-KR" altLang="en-US"/>
          </a:p>
        </p:txBody>
      </p:sp>
      <p:pic>
        <p:nvPicPr>
          <p:cNvPr id="43" name="그림 개체 틀 42" descr="팀 구성원 얼굴 사진">
            <a:extLst>
              <a:ext uri="{FF2B5EF4-FFF2-40B4-BE49-F238E27FC236}">
                <a16:creationId xmlns:a16="http://schemas.microsoft.com/office/drawing/2014/main" id="{F328CD15-EA0E-49AD-A3C6-5798A372AA5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458" y="2886074"/>
            <a:ext cx="1845511" cy="1845511"/>
          </a:xfrm>
        </p:spPr>
      </p:pic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618152" y="5084524"/>
            <a:ext cx="2132984" cy="343061"/>
          </a:xfrm>
        </p:spPr>
        <p:txBody>
          <a:bodyPr rtlCol="0"/>
          <a:lstStyle/>
          <a:p>
            <a:pPr rtl="0"/>
            <a:r>
              <a:rPr lang="ko-KR" altLang="en-US"/>
              <a:t>진현준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59D9F00A-8CF0-41E8-9BB6-3B8ECDA55D49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 rtlCol="0"/>
          <a:lstStyle/>
          <a:p>
            <a:pPr rtl="0"/>
            <a:r>
              <a:rPr lang="ko-KR" altLang="en-US"/>
              <a:t>마케팅 부사장</a:t>
            </a:r>
          </a:p>
          <a:p>
            <a:pPr rtl="0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F9CC1F-102C-49CC-B646-8E682636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808A03-6EC3-48BE-9D18-5A746D0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59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91FA21-BA28-AA20-D885-EAF19922E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3" y="2861815"/>
            <a:ext cx="1400268" cy="18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ko-KR" altLang="en-US" dirty="0"/>
              <a:t>안형석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시나리오 설계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상태천이도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 altLang="en-US"/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75927B6C-14C2-43C0-E8F6-1797A74EA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12D160B4-499B-D277-554B-E9574FF0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7801735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감사합니다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199" y="6356350"/>
            <a:ext cx="2121725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 rtlCol="0"/>
          <a:lstStyle/>
          <a:p>
            <a:pPr rtl="0"/>
            <a:r>
              <a:rPr lang="ko-KR" altLang="en-US"/>
              <a:t>회사 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Contoso</a:t>
            </a:r>
            <a:r>
              <a:rPr lang="ko-KR" altLang="en-US"/>
              <a:t>에서는 협업하는 사고를 장려하여 업무 공간의 혁신을 추진할 수 있도록 조직을 지원합니다</a:t>
            </a:r>
            <a:r>
              <a:rPr lang="en-US" altLang="ko-KR"/>
              <a:t>. </a:t>
            </a:r>
            <a:r>
              <a:rPr lang="ko-KR" altLang="en-US"/>
              <a:t>허점을 보완하고 </a:t>
            </a:r>
            <a:r>
              <a:rPr lang="en-US" altLang="ko-KR"/>
              <a:t>Agile </a:t>
            </a:r>
            <a:r>
              <a:rPr lang="ko-KR" altLang="en-US"/>
              <a:t>프레임워크를 활용함으로써 비즈니스가 유기적으로 성장하고 소비자를 우선으로 생각하는 사고방식을 장려합니다</a:t>
            </a:r>
            <a:r>
              <a:rPr lang="en-US" altLang="ko-KR"/>
              <a:t>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61</a:t>
            </a:fld>
            <a:endParaRPr lang="ko-KR" altLang="en-ZA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해결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256312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 dirty="0"/>
              <a:t>차이 줄이기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 dirty="0"/>
              <a:t>당사의 제품은 소비자의 삶을 더 편리하게 만들며</a:t>
            </a:r>
            <a:r>
              <a:rPr lang="en-US" altLang="ko-KR" dirty="0"/>
              <a:t>, </a:t>
            </a:r>
            <a:r>
              <a:rPr lang="ko-KR" altLang="en-US" dirty="0"/>
              <a:t>시장의 어떤 다른 제품도 동일한 기능을 제공하지 않습니다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대상 고객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대상 그룹은 </a:t>
            </a:r>
            <a:r>
              <a:rPr lang="en-US" altLang="ko-KR"/>
              <a:t>Z</a:t>
            </a:r>
            <a:r>
              <a:rPr lang="ko-KR" altLang="en-US"/>
              <a:t>세대</a:t>
            </a:r>
            <a:r>
              <a:rPr lang="en-US" altLang="ko-KR"/>
              <a:t>(18~25</a:t>
            </a:r>
            <a:r>
              <a:rPr lang="ko-KR" altLang="en-US"/>
              <a:t>세</a:t>
            </a:r>
            <a:r>
              <a:rPr lang="en-US" altLang="ko-KR"/>
              <a:t>)</a:t>
            </a:r>
            <a:r>
              <a:rPr lang="ko-KR" altLang="en-US"/>
              <a:t>임</a:t>
            </a:r>
          </a:p>
          <a:p>
            <a:pPr rtl="0"/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비용 절감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교체 제품에 대한 비용 절감 </a:t>
            </a:r>
          </a:p>
          <a:p>
            <a:pPr rtl="0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편리성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73143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고객에게 필요한 대상 정보를 제공하는 간단한 디자인</a:t>
            </a:r>
          </a:p>
        </p:txBody>
      </p:sp>
      <p:sp>
        <p:nvSpPr>
          <p:cNvPr id="80" name="날짜 개체 틀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81" name="바닥글 개체 틀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82" name="슬라이드 번호 개체 틀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 rtlCol="0"/>
          <a:lstStyle/>
          <a:p>
            <a:pPr rtl="0"/>
            <a:r>
              <a:rPr lang="ko-KR" altLang="en-US" dirty="0"/>
              <a:t>제품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/>
              <a:t>고유성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이 틈새 시장 전용 제품만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시장 선점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세련되고 기능적으로 아름답게 디자인된 제품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테스트됨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해당 지역의 대학생과 함께 테스트를 수행함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정통성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80" y="5159449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현장 전문가의 도움과 의견을 활용하여 설계 </a:t>
            </a:r>
          </a:p>
        </p:txBody>
      </p:sp>
      <p:sp>
        <p:nvSpPr>
          <p:cNvPr id="20" name="날짜 개체 틀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ko-KR" altLang="en-US"/>
              <a:t>회사 개요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"/>
              <a:t>비즈니스 모델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" noProof="1"/>
              <a:t>요약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시장 추세 및 소셜 미디어에 관한 연구를 기반으로 합니다.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" noProof="1"/>
              <a:t>디자인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당사는 사람들이 이 틈새 시장 전용 제품을 더 많이 필요로 한다고 생각합니다.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" noProof="1"/>
              <a:t>연구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미니멀리스트와 편리성 </a:t>
            </a:r>
          </a:p>
        </p:txBody>
      </p:sp>
      <p:sp>
        <p:nvSpPr>
          <p:cNvPr id="32" name="날짜 개체 틀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endParaRPr lang="ko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  <a:endParaRPr lang="ko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smtClean="0"/>
              <a:pPr rtl="0"/>
              <a:t>65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시장 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 rtlCol="0"/>
          <a:lstStyle/>
          <a:p>
            <a:pPr rtl="0"/>
            <a:r>
              <a:rPr lang="ko-KR" altLang="en-US"/>
              <a:t>₩</a:t>
            </a:r>
            <a:r>
              <a:rPr lang="en-US" altLang="ko-KR"/>
              <a:t>30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창조의 자유</a:t>
            </a:r>
            <a:endParaRPr lang="ko-KR" altLang="en-US" dirty="0"/>
          </a:p>
          <a:p>
            <a:pPr rtl="0"/>
            <a:r>
              <a:rPr lang="ko-KR" altLang="en-US" noProof="1"/>
              <a:t>선택적 포괄 시장</a:t>
            </a:r>
          </a:p>
          <a:p>
            <a:pPr rtl="0"/>
            <a:r>
              <a:rPr lang="en-US" altLang="ko-KR" noProof="1"/>
              <a:t>SAM(</a:t>
            </a:r>
            <a:r>
              <a:rPr lang="ko-KR" altLang="en-US" noProof="1"/>
              <a:t>유효 시장</a:t>
            </a:r>
            <a:r>
              <a:rPr lang="en-US" altLang="ko-KR" noProof="1"/>
              <a:t>)</a:t>
            </a:r>
            <a:endParaRPr lang="ko-KR" altLang="en-US" noProof="1"/>
          </a:p>
          <a:p>
            <a:pPr rtl="0"/>
            <a:endParaRPr lang="ko-KR" altLang="en-US" noProof="1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 rtlCol="0"/>
          <a:lstStyle/>
          <a:p>
            <a:pPr rtl="0"/>
            <a:r>
              <a:rPr lang="ko-KR" altLang="en-US"/>
              <a:t>₩</a:t>
            </a:r>
            <a:r>
              <a:rPr lang="en-US" altLang="ko-KR"/>
              <a:t>10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/>
          <a:lstStyle/>
          <a:p>
            <a:pPr rtl="0"/>
            <a:r>
              <a:rPr lang="ko-KR" altLang="en-US" dirty="0"/>
              <a:t>구축 기회</a:t>
            </a:r>
          </a:p>
          <a:p>
            <a:pPr rtl="0"/>
            <a:r>
              <a:rPr lang="ko-KR" altLang="en-US" dirty="0"/>
              <a:t>완전 포괄 시장</a:t>
            </a:r>
          </a:p>
          <a:p>
            <a:pPr rtl="0"/>
            <a:r>
              <a:rPr lang="en-US" altLang="ko-KR"/>
              <a:t>TAM(</a:t>
            </a:r>
            <a:r>
              <a:rPr lang="ko-KR" altLang="en-US"/>
              <a:t>전체 시장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/>
              <a:t>₩</a:t>
            </a:r>
            <a:r>
              <a:rPr lang="en-US" altLang="ko-KR"/>
              <a:t>20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/>
          <a:lstStyle/>
          <a:p>
            <a:pPr rtl="0"/>
            <a:r>
              <a:rPr lang="ko-KR" altLang="en-US" noProof="1"/>
              <a:t>경쟁 업체가 거의 없음</a:t>
            </a:r>
          </a:p>
          <a:p>
            <a:pPr rtl="0"/>
            <a:r>
              <a:rPr lang="ko-KR" altLang="en-US" noProof="1"/>
              <a:t>특정 대상 시장</a:t>
            </a:r>
          </a:p>
          <a:p>
            <a:pPr rtl="0"/>
            <a:r>
              <a:rPr lang="en-US" altLang="ko-KR" noProof="1"/>
              <a:t>SOM(</a:t>
            </a:r>
            <a:r>
              <a:rPr lang="ko-KR" altLang="en-US" noProof="1"/>
              <a:t>수익 시장</a:t>
            </a:r>
            <a:r>
              <a:rPr lang="en-US" altLang="ko-KR" noProof="1"/>
              <a:t>)</a:t>
            </a:r>
            <a:endParaRPr lang="ko-KR" altLang="en-US" dirty="0"/>
          </a:p>
          <a:p>
            <a:pPr rt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시장 비교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C1455DF-5CEC-44A2-A92D-8E901D15B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157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30</a:t>
            </a:r>
            <a:r>
              <a:rPr lang="ko-KR" altLang="en-US" sz="3600"/>
              <a:t>억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C7E7B18-D05F-4C44-8718-8C671160FC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296816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20</a:t>
            </a:r>
            <a:r>
              <a:rPr lang="ko-KR" altLang="en-US" sz="3600"/>
              <a:t>억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4EAD5C6-02F0-4D27-8D85-1BD5EA833D6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708476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10</a:t>
            </a:r>
            <a:r>
              <a:rPr lang="ko-KR" altLang="en-US" sz="3600"/>
              <a:t>억</a:t>
            </a:r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구축 기회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F296843C-0ED0-4314-A6F0-DD60C828DDF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가용 시장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/>
          <a:lstStyle/>
          <a:p>
            <a:pPr rtl="0"/>
            <a:r>
              <a:rPr lang="ko-KR" altLang="en-US"/>
              <a:t>창조의 자유</a:t>
            </a:r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649BF20C-562E-400E-BEA6-1D5F81F2FE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/>
          <a:lstStyle/>
          <a:p>
            <a:pPr rtl="0"/>
            <a:r>
              <a:rPr lang="ko-KR" altLang="en-US"/>
              <a:t>서비스 가능한 시장</a:t>
            </a:r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경쟁 업체가 거의 없음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AA25980-D334-4FC0-9091-936E53B8D32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수익 시장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C22D8C-87A6-47AD-8D29-FBBA539EDB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346909-C2E0-4F1D-90FC-F5E1D8DF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4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경쟁 업체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 rtlCol="0"/>
          <a:lstStyle/>
          <a:p>
            <a:pPr rtl="0"/>
            <a:r>
              <a:rPr lang="en-US" altLang="ko-KR"/>
              <a:t>CONTOSO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당사 제품은 경쟁사 제품보다 가격이 저렴함</a:t>
            </a:r>
          </a:p>
          <a:p>
            <a:pPr rtl="0"/>
            <a:r>
              <a:rPr lang="ko-KR" altLang="en-US" noProof="1"/>
              <a:t>경쟁사의 복잡한 디자인에 비해 디자인이 간단하고 사용하기 쉬움</a:t>
            </a:r>
          </a:p>
          <a:p>
            <a:pPr rtl="0"/>
            <a:r>
              <a:rPr lang="ko-KR" altLang="en-US" noProof="1"/>
              <a:t>적당한 가격이 소비자가 당사 제품을 선택하는 주요 이유임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 rtlCol="0"/>
          <a:lstStyle/>
          <a:p>
            <a:pPr rtl="0"/>
            <a:r>
              <a:rPr lang="ko-KR" altLang="en-US"/>
              <a:t>경쟁사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0E0ACA0-9139-4C37-920D-BF3C1FF461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/>
          <a:lstStyle/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A</a:t>
            </a:r>
            <a:br>
              <a:rPr lang="ko-KR" altLang="en-ZA" noProof="1"/>
            </a:br>
            <a:r>
              <a:rPr lang="ko-KR" altLang="en-US" noProof="1"/>
              <a:t>제품이 더 비쌈</a:t>
            </a:r>
          </a:p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B </a:t>
            </a:r>
            <a:r>
              <a:rPr lang="ko-KR" altLang="en-US" b="1" noProof="1"/>
              <a:t>및 </a:t>
            </a:r>
            <a:r>
              <a:rPr lang="en-US" altLang="ko-KR" b="1" noProof="1"/>
              <a:t>C </a:t>
            </a:r>
            <a:br>
              <a:rPr lang="ko-KR" altLang="en-ZA" noProof="1"/>
            </a:br>
            <a:r>
              <a:rPr lang="ko-KR" altLang="en-US" noProof="1"/>
              <a:t>제품이 비싸고 사용하기 불편함</a:t>
            </a:r>
          </a:p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D </a:t>
            </a:r>
            <a:r>
              <a:rPr lang="ko-KR" altLang="en-US" b="1" noProof="1"/>
              <a:t>및 </a:t>
            </a:r>
            <a:r>
              <a:rPr lang="en-US" altLang="ko-KR" b="1" noProof="1"/>
              <a:t>E</a:t>
            </a:r>
            <a:br>
              <a:rPr lang="ko-KR" altLang="en-ZA" noProof="1"/>
            </a:br>
            <a:r>
              <a:rPr lang="ko-KR" altLang="en-US" noProof="1"/>
              <a:t>제품은 저렴하지만 사용하기 불편함</a:t>
            </a:r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5909F2DC-F097-42AB-88E7-0CA09BD5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F4A37AA9-0BEE-42AC-8CC0-AE5B8663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4093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/>
              <a:t>경쟁 업체 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17" y="1599947"/>
            <a:ext cx="1706965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편리함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38732" y="2378452"/>
            <a:ext cx="1183179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A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F7EE2E1-DA9E-4645-BC0D-305C1F1211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22269" y="2169263"/>
            <a:ext cx="1706965" cy="1048575"/>
          </a:xfrm>
        </p:spPr>
        <p:txBody>
          <a:bodyPr rtlCol="0"/>
          <a:lstStyle/>
          <a:p>
            <a:pPr rtl="0"/>
            <a:r>
              <a:rPr lang="en-US" altLang="ko-KR"/>
              <a:t>Contoso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E8BD1918-91E9-45FF-B758-93DAFA9EAF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20588" y="3528829"/>
            <a:ext cx="1195169" cy="492025"/>
          </a:xfrm>
        </p:spPr>
        <p:txBody>
          <a:bodyPr rtlCol="0"/>
          <a:lstStyle/>
          <a:p>
            <a:pPr rtl="0"/>
            <a:r>
              <a:rPr lang="ko-KR" altLang="en-US"/>
              <a:t>저렴함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40449" y="3528829"/>
            <a:ext cx="1130963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비쌈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25FED20-8F0E-4B86-88AD-F902806B2C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37747" y="4634331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B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568D7422-F48C-4829-8937-7DA701F330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5224" y="4459860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C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2329531A-E68A-4913-9B66-062FBAC6D2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52714" y="4321788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D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2517" y="5468790"/>
            <a:ext cx="1706965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불편함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69ADCED5-CED8-4991-9B1E-DB7381BE74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01857" y="5195673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E</a:t>
            </a:r>
          </a:p>
        </p:txBody>
      </p:sp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8ADD2DBD-D314-47B1-BD25-DAF6D443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69</a:t>
            </a:fld>
            <a:endParaRPr lang="ko-KR" altLang="en-ZA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116CCE2-DE5B-4D04-8780-DE09E03B8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91806" y="2334532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930BF4B-0565-4413-BDB0-116E9B84F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8369" y="44211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EC73B38-496F-4951-89EB-38E1A77E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4455" y="4595813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658B547-4844-4FC2-9B4E-C8A8DF4D6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06444" y="4288517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7890BF0-461E-41CE-AFC1-AD52C6B9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5806" y="51577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63" name="그래픽 61">
            <a:extLst>
              <a:ext uri="{FF2B5EF4-FFF2-40B4-BE49-F238E27FC236}">
                <a16:creationId xmlns:a16="http://schemas.microsoft.com/office/drawing/2014/main" id="{9201E1F5-4143-449F-8629-751D36001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97401" y="2072999"/>
            <a:ext cx="1519834" cy="1268594"/>
          </a:xfrm>
          <a:custGeom>
            <a:avLst/>
            <a:gdLst>
              <a:gd name="connsiteX0" fmla="*/ 625766 w 1590050"/>
              <a:gd name="connsiteY0" fmla="*/ 178826 h 1315433"/>
              <a:gd name="connsiteX1" fmla="*/ 284934 w 1590050"/>
              <a:gd name="connsiteY1" fmla="*/ 458195 h 1315433"/>
              <a:gd name="connsiteX2" fmla="*/ 236288 w 1590050"/>
              <a:gd name="connsiteY2" fmla="*/ 498087 h 1315433"/>
              <a:gd name="connsiteX3" fmla="*/ 70217 w 1590050"/>
              <a:gd name="connsiteY3" fmla="*/ 843983 h 1315433"/>
              <a:gd name="connsiteX4" fmla="*/ 651339 w 1590050"/>
              <a:gd name="connsiteY4" fmla="*/ 1315434 h 1315433"/>
              <a:gd name="connsiteX5" fmla="*/ 1079209 w 1590050"/>
              <a:gd name="connsiteY5" fmla="*/ 1264350 h 1315433"/>
              <a:gd name="connsiteX6" fmla="*/ 1430420 w 1590050"/>
              <a:gd name="connsiteY6" fmla="*/ 957844 h 1315433"/>
              <a:gd name="connsiteX7" fmla="*/ 1590051 w 1590050"/>
              <a:gd name="connsiteY7" fmla="*/ 536415 h 1315433"/>
              <a:gd name="connsiteX8" fmla="*/ 1277105 w 1590050"/>
              <a:gd name="connsiteY8" fmla="*/ 312883 h 1315433"/>
              <a:gd name="connsiteX9" fmla="*/ 913138 w 1590050"/>
              <a:gd name="connsiteY9" fmla="*/ 134119 h 1315433"/>
              <a:gd name="connsiteX10" fmla="*/ 536415 w 1590050"/>
              <a:gd name="connsiteY10" fmla="*/ 83035 h 1315433"/>
              <a:gd name="connsiteX11" fmla="*/ 191581 w 1590050"/>
              <a:gd name="connsiteY11" fmla="*/ 843983 h 1315433"/>
              <a:gd name="connsiteX12" fmla="*/ 146875 w 1590050"/>
              <a:gd name="connsiteY12" fmla="*/ 1149426 h 1315433"/>
              <a:gd name="connsiteX13" fmla="*/ 1245217 w 1590050"/>
              <a:gd name="connsiteY13" fmla="*/ 1289923 h 1315433"/>
              <a:gd name="connsiteX14" fmla="*/ 1519771 w 1590050"/>
              <a:gd name="connsiteY14" fmla="*/ 344834 h 1315433"/>
              <a:gd name="connsiteX15" fmla="*/ 798214 w 1590050"/>
              <a:gd name="connsiteY15" fmla="*/ 223532 h 1315433"/>
              <a:gd name="connsiteX16" fmla="*/ 0 w 1590050"/>
              <a:gd name="connsiteY16" fmla="*/ 699235 h 1315433"/>
              <a:gd name="connsiteX17" fmla="*/ 434247 w 1590050"/>
              <a:gd name="connsiteY17" fmla="*/ 1315434 h 1315433"/>
              <a:gd name="connsiteX18" fmla="*/ 1468686 w 1590050"/>
              <a:gd name="connsiteY18" fmla="*/ 1091964 h 1315433"/>
              <a:gd name="connsiteX19" fmla="*/ 1155804 w 1590050"/>
              <a:gd name="connsiteY19" fmla="*/ 0 h 1315433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146875 w 1590051"/>
              <a:gd name="connsiteY12" fmla="*/ 114942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344995 w 1590051"/>
              <a:gd name="connsiteY12" fmla="*/ 101988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727997 w 1519834"/>
              <a:gd name="connsiteY15" fmla="*/ 22353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428949 w 1519834"/>
              <a:gd name="connsiteY18" fmla="*/ 9395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64030 w 1519834"/>
              <a:gd name="connsiteY17" fmla="*/ 131543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56410 w 1519834"/>
              <a:gd name="connsiteY17" fmla="*/ 124685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95791 h 1262879"/>
              <a:gd name="connsiteX1" fmla="*/ 214717 w 1519834"/>
              <a:gd name="connsiteY1" fmla="*/ 375160 h 1262879"/>
              <a:gd name="connsiteX2" fmla="*/ 166071 w 1519834"/>
              <a:gd name="connsiteY2" fmla="*/ 415052 h 1262879"/>
              <a:gd name="connsiteX3" fmla="*/ 0 w 1519834"/>
              <a:gd name="connsiteY3" fmla="*/ 760948 h 1262879"/>
              <a:gd name="connsiteX4" fmla="*/ 741142 w 1519834"/>
              <a:gd name="connsiteY4" fmla="*/ 1262879 h 1262879"/>
              <a:gd name="connsiteX5" fmla="*/ 1008992 w 1519834"/>
              <a:gd name="connsiteY5" fmla="*/ 1181315 h 1262879"/>
              <a:gd name="connsiteX6" fmla="*/ 1253523 w 1519834"/>
              <a:gd name="connsiteY6" fmla="*/ 829089 h 1262879"/>
              <a:gd name="connsiteX7" fmla="*/ 1519834 w 1519834"/>
              <a:gd name="connsiteY7" fmla="*/ 453380 h 1262879"/>
              <a:gd name="connsiteX8" fmla="*/ 1206888 w 1519834"/>
              <a:gd name="connsiteY8" fmla="*/ 229848 h 1262879"/>
              <a:gd name="connsiteX9" fmla="*/ 842921 w 1519834"/>
              <a:gd name="connsiteY9" fmla="*/ 51084 h 1262879"/>
              <a:gd name="connsiteX10" fmla="*/ 466198 w 1519834"/>
              <a:gd name="connsiteY10" fmla="*/ 0 h 1262879"/>
              <a:gd name="connsiteX11" fmla="*/ 220424 w 1519834"/>
              <a:gd name="connsiteY11" fmla="*/ 578068 h 1262879"/>
              <a:gd name="connsiteX12" fmla="*/ 274778 w 1519834"/>
              <a:gd name="connsiteY12" fmla="*/ 936851 h 1262879"/>
              <a:gd name="connsiteX13" fmla="*/ 1175000 w 1519834"/>
              <a:gd name="connsiteY13" fmla="*/ 1206888 h 1262879"/>
              <a:gd name="connsiteX14" fmla="*/ 1449554 w 1519834"/>
              <a:gd name="connsiteY14" fmla="*/ 261799 h 1262879"/>
              <a:gd name="connsiteX15" fmla="*/ 331757 w 1519834"/>
              <a:gd name="connsiteY15" fmla="*/ 79537 h 1262879"/>
              <a:gd name="connsiteX16" fmla="*/ 105043 w 1519834"/>
              <a:gd name="connsiteY16" fmla="*/ 639060 h 1262879"/>
              <a:gd name="connsiteX17" fmla="*/ 356410 w 1519834"/>
              <a:gd name="connsiteY17" fmla="*/ 1163819 h 1262879"/>
              <a:gd name="connsiteX18" fmla="*/ 1428949 w 1519834"/>
              <a:gd name="connsiteY18" fmla="*/ 856529 h 1262879"/>
              <a:gd name="connsiteX19" fmla="*/ 1055107 w 1519834"/>
              <a:gd name="connsiteY19" fmla="*/ 61745 h 1262879"/>
              <a:gd name="connsiteX20" fmla="*/ 555549 w 1519834"/>
              <a:gd name="connsiteY20" fmla="*/ 95791 h 1262879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428949 w 1519834"/>
              <a:gd name="connsiteY18" fmla="*/ 85652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203699 w 1519834"/>
              <a:gd name="connsiteY19" fmla="*/ 4892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489449 w 1519834"/>
              <a:gd name="connsiteY19" fmla="*/ 6416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19834" h="1268594">
                <a:moveTo>
                  <a:pt x="555549" y="95791"/>
                </a:moveTo>
                <a:lnTo>
                  <a:pt x="214717" y="375160"/>
                </a:lnTo>
                <a:lnTo>
                  <a:pt x="166071" y="415052"/>
                </a:lnTo>
                <a:lnTo>
                  <a:pt x="0" y="760948"/>
                </a:lnTo>
                <a:lnTo>
                  <a:pt x="741142" y="1262879"/>
                </a:lnTo>
                <a:lnTo>
                  <a:pt x="1008992" y="1181315"/>
                </a:lnTo>
                <a:lnTo>
                  <a:pt x="1253523" y="829089"/>
                </a:lnTo>
                <a:lnTo>
                  <a:pt x="1519834" y="453380"/>
                </a:lnTo>
                <a:lnTo>
                  <a:pt x="1206888" y="229848"/>
                </a:lnTo>
                <a:lnTo>
                  <a:pt x="842921" y="51084"/>
                </a:lnTo>
                <a:lnTo>
                  <a:pt x="466198" y="0"/>
                </a:lnTo>
                <a:lnTo>
                  <a:pt x="220424" y="578068"/>
                </a:lnTo>
                <a:lnTo>
                  <a:pt x="274778" y="936851"/>
                </a:lnTo>
                <a:lnTo>
                  <a:pt x="1175000" y="1206888"/>
                </a:lnTo>
                <a:lnTo>
                  <a:pt x="1449554" y="261799"/>
                </a:lnTo>
                <a:lnTo>
                  <a:pt x="331757" y="79537"/>
                </a:lnTo>
                <a:lnTo>
                  <a:pt x="105043" y="639060"/>
                </a:lnTo>
                <a:lnTo>
                  <a:pt x="489760" y="1268594"/>
                </a:lnTo>
                <a:lnTo>
                  <a:pt x="1371799" y="989879"/>
                </a:lnTo>
                <a:lnTo>
                  <a:pt x="1489449" y="641626"/>
                </a:lnTo>
                <a:lnTo>
                  <a:pt x="1055107" y="61745"/>
                </a:lnTo>
                <a:lnTo>
                  <a:pt x="555549" y="95791"/>
                </a:lnTo>
                <a:close/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0638C13-3708-B559-3C30-6B3D1B70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08"/>
            <a:ext cx="12192000" cy="54261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10">
            <a:extLst>
              <a:ext uri="{FF2B5EF4-FFF2-40B4-BE49-F238E27FC236}">
                <a16:creationId xmlns:a16="http://schemas.microsoft.com/office/drawing/2014/main" id="{C5B17BA3-1BD4-31B3-0C4E-44920604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6" name="바닥글 개체 틀 7">
            <a:extLst>
              <a:ext uri="{FF2B5EF4-FFF2-40B4-BE49-F238E27FC236}">
                <a16:creationId xmlns:a16="http://schemas.microsoft.com/office/drawing/2014/main" id="{99A3C632-E23F-0578-364F-51551A90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063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-KR" altLang="en-US"/>
              <a:t>성장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 </a:t>
            </a:r>
            <a:r>
              <a:rPr lang="en-US" altLang="ko-KR"/>
              <a:t>20XX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4158E79-DA49-4521-BEC6-A7BA93C41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제품 확립에 도움이 되도록 중요 또는 최상위 참가자에게 제품 배포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319E41BC-4F05-4804-843A-E1846794FB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 fontScale="92500"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 </a:t>
            </a:r>
            <a:r>
              <a:rPr lang="en-US" altLang="ko-KR" dirty="0"/>
              <a:t>3</a:t>
            </a:r>
            <a:r>
              <a:rPr lang="ko-KR" altLang="en-US" dirty="0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3BDF8B9-53DF-46F4-98D4-053D78D610B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일반 대중에게 제품 출시 및 언론과 소셜 미디어 계정 모니터링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0FD0A14C-4421-4979-AF8C-F7E649A881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 fontScale="92500"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 </a:t>
            </a:r>
            <a:r>
              <a:rPr lang="en-US" altLang="ko-KR" dirty="0"/>
              <a:t>10</a:t>
            </a:r>
            <a:r>
              <a:rPr lang="ko-KR" altLang="en-US" dirty="0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9C0DB469-503B-40AF-84D1-C69B085AA9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필요에 따라 피드백 수집 및 제품 디자인 조정</a:t>
            </a:r>
          </a:p>
          <a:p>
            <a:pPr rtl="0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DC0E0A-2715-4BF9-8659-0ED8629B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E75224-81EB-4CDA-BBBE-44B4B2F3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lIns="0" rtlCol="0"/>
          <a:lstStyle/>
          <a:p>
            <a:pPr rtl="0"/>
            <a:r>
              <a:rPr lang="ko-KR" altLang="en-US" dirty="0"/>
              <a:t>유입</a:t>
            </a:r>
          </a:p>
        </p:txBody>
      </p:sp>
      <p:sp>
        <p:nvSpPr>
          <p:cNvPr id="75" name="텍스트 개체 틀 74">
            <a:extLst>
              <a:ext uri="{FF2B5EF4-FFF2-40B4-BE49-F238E27FC236}">
                <a16:creationId xmlns:a16="http://schemas.microsoft.com/office/drawing/2014/main" id="{5425916A-A2C0-45C3-9A48-E48DEB97F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 rtlCol="0"/>
          <a:lstStyle/>
          <a:p>
            <a:pPr rtl="0"/>
            <a:r>
              <a:rPr lang="ko-KR" altLang="en-US" dirty="0"/>
              <a:t>성공 예측</a:t>
            </a:r>
          </a:p>
        </p:txBody>
      </p:sp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7EB17215-3702-4854-86F9-086DB8BCA17E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2018462565"/>
              </p:ext>
            </p:extLst>
          </p:nvPr>
        </p:nvGraphicFramePr>
        <p:xfrm>
          <a:off x="838200" y="2286000"/>
          <a:ext cx="6099051" cy="3503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631">
                  <a:extLst>
                    <a:ext uri="{9D8B030D-6E8A-4147-A177-3AD203B41FA5}">
                      <a16:colId xmlns:a16="http://schemas.microsoft.com/office/drawing/2014/main" val="544038161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28404315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98771251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1068233346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3019130451"/>
                    </a:ext>
                  </a:extLst>
                </a:gridCol>
              </a:tblGrid>
              <a:tr h="308774">
                <a:tc>
                  <a:txBody>
                    <a:bodyPr/>
                    <a:lstStyle/>
                    <a:p>
                      <a:pPr algn="r" rtl="0"/>
                      <a:r>
                        <a:rPr lang="ko-KR" altLang="en-US" sz="1400" b="0" cap="all" spc="150" noProof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</a:t>
                      </a:r>
                      <a:r>
                        <a:rPr lang="ko-KR" altLang="en-US" sz="1400" b="0" cap="all" spc="150" noProof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메트릭</a:t>
                      </a:r>
                      <a:endParaRPr lang="ko-KR" altLang="en-US" sz="1400" b="0" cap="all" spc="150" noProof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65677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endParaRPr lang="ko-KR" altLang="en-US" sz="1200" noProof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클라이언트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주문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수익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순수익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37574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안형석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박민준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오영택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김건호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₩10,000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₩7,000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74248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안형석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박민준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오영택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김건호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₩20,000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₩16,000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6097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안형석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박민준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오영택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김건호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₩30,000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₩25,000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121222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안형석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박민준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오영택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김건호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₩40,000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₩30,000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23171"/>
                  </a:ext>
                </a:extLst>
              </a:tr>
            </a:tbl>
          </a:graphicData>
        </a:graphic>
      </p:graphicFrame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연도별 수익</a:t>
            </a:r>
          </a:p>
        </p:txBody>
      </p:sp>
      <p:graphicFrame>
        <p:nvGraphicFramePr>
          <p:cNvPr id="34" name="내용 개체 틀 13" descr="차트">
            <a:extLst>
              <a:ext uri="{FF2B5EF4-FFF2-40B4-BE49-F238E27FC236}">
                <a16:creationId xmlns:a16="http://schemas.microsoft.com/office/drawing/2014/main" id="{9E19FFD2-695D-4BD0-AA46-41C8970D76E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989564799"/>
              </p:ext>
            </p:extLst>
          </p:nvPr>
        </p:nvGraphicFramePr>
        <p:xfrm>
          <a:off x="7858125" y="2779713"/>
          <a:ext cx="3148013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600B4-5BE8-447C-8531-6CD75CB45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076FA-2B16-4A6F-9631-8D175CE7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88B044-C125-4F21-B6E1-ECBEB976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71</a:t>
            </a:fld>
            <a:endParaRPr lang="ko-KR" alt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B98F823A-E7BB-4668-930B-C119B777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173C4F3-0B20-4720-9910-82CE4DCE4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n-US" altLang="ko-KR"/>
              <a:t>2</a:t>
            </a:r>
            <a:r>
              <a:rPr lang="ko-KR" altLang="en-US"/>
              <a:t>년 작업 계획</a:t>
            </a:r>
          </a:p>
        </p:txBody>
      </p:sp>
      <p:sp>
        <p:nvSpPr>
          <p:cNvPr id="110" name="텍스트 개체 틀 31">
            <a:extLst>
              <a:ext uri="{FF2B5EF4-FFF2-40B4-BE49-F238E27FC236}">
                <a16:creationId xmlns:a16="http://schemas.microsoft.com/office/drawing/2014/main" id="{2FF506C9-7C92-4B9C-A356-9B519D03C78D}"/>
              </a:ext>
            </a:extLst>
          </p:cNvPr>
          <p:cNvSpPr txBox="1">
            <a:spLocks/>
          </p:cNvSpPr>
          <p:nvPr/>
        </p:nvSpPr>
        <p:spPr>
          <a:xfrm>
            <a:off x="2042184" y="2220913"/>
            <a:ext cx="2057400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초안 청사진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텍스트 개체 틀 31">
            <a:extLst>
              <a:ext uri="{FF2B5EF4-FFF2-40B4-BE49-F238E27FC236}">
                <a16:creationId xmlns:a16="http://schemas.microsoft.com/office/drawing/2014/main" id="{EFC30FAC-E9E5-427E-B670-7978BE575652}"/>
              </a:ext>
            </a:extLst>
          </p:cNvPr>
          <p:cNvSpPr txBox="1">
            <a:spLocks/>
          </p:cNvSpPr>
          <p:nvPr/>
        </p:nvSpPr>
        <p:spPr>
          <a:xfrm>
            <a:off x="5190031" y="2218613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피드백 수집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텍스트 개체 틀 31">
            <a:extLst>
              <a:ext uri="{FF2B5EF4-FFF2-40B4-BE49-F238E27FC236}">
                <a16:creationId xmlns:a16="http://schemas.microsoft.com/office/drawing/2014/main" id="{E0CD2DAB-9E42-4D11-A98D-56ECD20DBC7E}"/>
              </a:ext>
            </a:extLst>
          </p:cNvPr>
          <p:cNvSpPr txBox="1">
            <a:spLocks/>
          </p:cNvSpPr>
          <p:nvPr/>
        </p:nvSpPr>
        <p:spPr>
          <a:xfrm>
            <a:off x="9121117" y="2222398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클라이언트에게 제공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354712"/>
            <a:ext cx="899994" cy="457200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sp>
        <p:nvSpPr>
          <p:cNvPr id="11" name="연도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92468"/>
            <a:ext cx="899994" cy="457200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cxnSp>
        <p:nvCxnSpPr>
          <p:cNvPr id="45" name="직선 연결선(S) 44">
            <a:extLst>
              <a:ext uri="{FF2B5EF4-FFF2-40B4-BE49-F238E27FC236}">
                <a16:creationId xmlns:a16="http://schemas.microsoft.com/office/drawing/2014/main" id="{7AAE5EC1-092E-4A01-B866-C63F654AC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073920" y="2904543"/>
            <a:ext cx="3722" cy="5334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(S) 52">
            <a:extLst>
              <a:ext uri="{FF2B5EF4-FFF2-40B4-BE49-F238E27FC236}">
                <a16:creationId xmlns:a16="http://schemas.microsoft.com/office/drawing/2014/main" id="{044DC497-37D3-454C-98C5-A4A1043E5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218933" y="2901831"/>
            <a:ext cx="6667" cy="53802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(S) 54">
            <a:extLst>
              <a:ext uri="{FF2B5EF4-FFF2-40B4-BE49-F238E27FC236}">
                <a16:creationId xmlns:a16="http://schemas.microsoft.com/office/drawing/2014/main" id="{EF3C6EDC-B2DD-42F0-911D-04963A0F2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0150019" y="2905616"/>
            <a:ext cx="0" cy="53232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BB4508-2CA6-4A49-9EAD-91DB1B205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4179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8989049-2208-43EB-A323-1B5374E0A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2137" y="3439855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093EB5-1D82-4E0B-A4EF-8517FC047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86556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텍스트 개체 틀 31">
            <a:extLst>
              <a:ext uri="{FF2B5EF4-FFF2-40B4-BE49-F238E27FC236}">
                <a16:creationId xmlns:a16="http://schemas.microsoft.com/office/drawing/2014/main" id="{6E8FAB27-F000-4DFF-8595-B8ADBB6058E9}"/>
              </a:ext>
            </a:extLst>
          </p:cNvPr>
          <p:cNvSpPr txBox="1">
            <a:spLocks/>
          </p:cNvSpPr>
          <p:nvPr/>
        </p:nvSpPr>
        <p:spPr>
          <a:xfrm>
            <a:off x="1259117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포커스 그룹 운영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7" name="직선 연결선(S) 56">
            <a:extLst>
              <a:ext uri="{FF2B5EF4-FFF2-40B4-BE49-F238E27FC236}">
                <a16:creationId xmlns:a16="http://schemas.microsoft.com/office/drawing/2014/main" id="{0C8EDAF4-CF26-40C7-AACE-2482D9323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2286000" y="4638776"/>
            <a:ext cx="2019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텍스트 개체 틀 31">
            <a:extLst>
              <a:ext uri="{FF2B5EF4-FFF2-40B4-BE49-F238E27FC236}">
                <a16:creationId xmlns:a16="http://schemas.microsoft.com/office/drawing/2014/main" id="{234079D9-E00C-4C6B-9F2D-D0BCB9C9D7D8}"/>
              </a:ext>
            </a:extLst>
          </p:cNvPr>
          <p:cNvSpPr txBox="1">
            <a:spLocks/>
          </p:cNvSpPr>
          <p:nvPr/>
        </p:nvSpPr>
        <p:spPr>
          <a:xfrm>
            <a:off x="4406652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디자인 테스트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연결선(S) 60">
            <a:extLst>
              <a:ext uri="{FF2B5EF4-FFF2-40B4-BE49-F238E27FC236}">
                <a16:creationId xmlns:a16="http://schemas.microsoft.com/office/drawing/2014/main" id="{F8C93671-1250-4705-A092-97036B901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5434293" y="4638776"/>
            <a:ext cx="1261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텍스트 개체 틀 31">
            <a:extLst>
              <a:ext uri="{FF2B5EF4-FFF2-40B4-BE49-F238E27FC236}">
                <a16:creationId xmlns:a16="http://schemas.microsoft.com/office/drawing/2014/main" id="{7C5F4630-959D-43D6-A6F0-5D5F3A4117C1}"/>
              </a:ext>
            </a:extLst>
          </p:cNvPr>
          <p:cNvSpPr txBox="1">
            <a:spLocks/>
          </p:cNvSpPr>
          <p:nvPr/>
        </p:nvSpPr>
        <p:spPr>
          <a:xfrm>
            <a:off x="7581698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디자인 시작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(S) 64">
            <a:extLst>
              <a:ext uri="{FF2B5EF4-FFF2-40B4-BE49-F238E27FC236}">
                <a16:creationId xmlns:a16="http://schemas.microsoft.com/office/drawing/2014/main" id="{F6C72AC5-2842-4966-BBE7-6F407A9C3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591938" y="4638776"/>
            <a:ext cx="0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DC26F87-2877-496A-B506-6A562ACD9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22537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959EA3-B71F-49E3-A68E-1329BE046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0830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82DCB52-65FA-4B5F-8785-060AF61C3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28475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날짜 개체 틀 65">
            <a:extLst>
              <a:ext uri="{FF2B5EF4-FFF2-40B4-BE49-F238E27FC236}">
                <a16:creationId xmlns:a16="http://schemas.microsoft.com/office/drawing/2014/main" id="{FF303B66-BE3D-4142-824A-9EE2B017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975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/>
              <a:t>재무</a:t>
            </a:r>
          </a:p>
        </p:txBody>
      </p:sp>
      <p:graphicFrame>
        <p:nvGraphicFramePr>
          <p:cNvPr id="17" name="표 9">
            <a:extLst>
              <a:ext uri="{FF2B5EF4-FFF2-40B4-BE49-F238E27FC236}">
                <a16:creationId xmlns:a16="http://schemas.microsoft.com/office/drawing/2014/main" id="{CD227AD3-0512-4367-9783-E5F086A86CF5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744389184"/>
              </p:ext>
            </p:extLst>
          </p:nvPr>
        </p:nvGraphicFramePr>
        <p:xfrm>
          <a:off x="838200" y="2138363"/>
          <a:ext cx="10515596" cy="3701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076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717424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18664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277791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166641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284706"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 </a:t>
                      </a:r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판매당 평균 가격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수익</a:t>
                      </a:r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(15%)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 총 이익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및 마케팅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5,062,500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151,200,000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서비스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1,687,500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개발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562,500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281,250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4,320,000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 합계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7,593,750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187,920,000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팀 소개 </a:t>
            </a:r>
          </a:p>
        </p:txBody>
      </p:sp>
      <p:pic>
        <p:nvPicPr>
          <p:cNvPr id="38" name="그림 개체 틀 37" descr="팀 구성원 얼굴 사진">
            <a:extLst>
              <a:ext uri="{FF2B5EF4-FFF2-40B4-BE49-F238E27FC236}">
                <a16:creationId xmlns:a16="http://schemas.microsoft.com/office/drawing/2014/main" id="{76554518-1C01-4B26-9940-1C04FC9D73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2428875"/>
            <a:ext cx="1066800" cy="1066800"/>
          </a:xfrm>
        </p:spPr>
      </p:pic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23BA8AAF-B08B-441B-AAF3-590A56832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이봉진</a:t>
            </a:r>
          </a:p>
          <a:p>
            <a:pPr rtl="0"/>
            <a:endParaRPr lang="ko-KR" altLang="en-US"/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id="{E07741A2-243F-4086-945C-BCA1F24E6DB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390120" y="3782039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대표</a:t>
            </a:r>
          </a:p>
        </p:txBody>
      </p:sp>
      <p:pic>
        <p:nvPicPr>
          <p:cNvPr id="42" name="그림 개체 틀 41" descr="팀 구성원 얼굴 사진">
            <a:extLst>
              <a:ext uri="{FF2B5EF4-FFF2-40B4-BE49-F238E27FC236}">
                <a16:creationId xmlns:a16="http://schemas.microsoft.com/office/drawing/2014/main" id="{CB092FE3-5F48-4433-B8FF-114D1CD743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0" y="2428875"/>
            <a:ext cx="1066800" cy="1066800"/>
          </a:xfrm>
        </p:spPr>
      </p:pic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27CB5CB7-B854-4F48-954C-5CF86CC9146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849262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심현기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F1C860E6-FF87-419F-8B26-B8EA4D5F3D3D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739214" y="3796721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경영자</a:t>
            </a:r>
          </a:p>
        </p:txBody>
      </p:sp>
      <p:pic>
        <p:nvPicPr>
          <p:cNvPr id="46" name="그림 개체 틀 45" descr="팀 구성원 얼굴 사진">
            <a:extLst>
              <a:ext uri="{FF2B5EF4-FFF2-40B4-BE49-F238E27FC236}">
                <a16:creationId xmlns:a16="http://schemas.microsoft.com/office/drawing/2014/main" id="{570FC090-540A-41E2-99FA-7B7BC171A6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4" y="2428875"/>
            <a:ext cx="1066800" cy="1066800"/>
          </a:xfrm>
        </p:spPr>
      </p:pic>
      <p:sp>
        <p:nvSpPr>
          <p:cNvPr id="50" name="텍스트 개체 틀 49">
            <a:extLst>
              <a:ext uri="{FF2B5EF4-FFF2-40B4-BE49-F238E27FC236}">
                <a16:creationId xmlns:a16="http://schemas.microsoft.com/office/drawing/2014/main" id="{540F887C-E8EB-4467-90FE-023D47FFB454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339926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심희영</a:t>
            </a:r>
          </a:p>
          <a:p>
            <a:pPr rtl="0"/>
            <a:endParaRPr lang="ko-KR" altLang="en-US"/>
          </a:p>
        </p:txBody>
      </p:sp>
      <p:sp>
        <p:nvSpPr>
          <p:cNvPr id="62" name="텍스트 개체 틀 61">
            <a:extLst>
              <a:ext uri="{FF2B5EF4-FFF2-40B4-BE49-F238E27FC236}">
                <a16:creationId xmlns:a16="http://schemas.microsoft.com/office/drawing/2014/main" id="{F1AF6C54-9939-432B-BBC2-5E0C0F8B2D8C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17963" y="3796721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운영 책임자</a:t>
            </a:r>
          </a:p>
        </p:txBody>
      </p:sp>
      <p:pic>
        <p:nvPicPr>
          <p:cNvPr id="54" name="그림 개체 틀 53" descr="팀 구성원 얼굴 사진">
            <a:extLst>
              <a:ext uri="{FF2B5EF4-FFF2-40B4-BE49-F238E27FC236}">
                <a16:creationId xmlns:a16="http://schemas.microsoft.com/office/drawing/2014/main" id="{79B06025-9CB9-45C4-BF20-7D0D27D1B81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4" y="2428875"/>
            <a:ext cx="1066800" cy="1066800"/>
          </a:xfrm>
        </p:spPr>
      </p:pic>
      <p:sp>
        <p:nvSpPr>
          <p:cNvPr id="51" name="텍스트 개체 틀 50">
            <a:extLst>
              <a:ext uri="{FF2B5EF4-FFF2-40B4-BE49-F238E27FC236}">
                <a16:creationId xmlns:a16="http://schemas.microsoft.com/office/drawing/2014/main" id="{C1C77C5B-2A5F-4999-A5BF-F60EA88DE49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759806" y="3654378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진현준</a:t>
            </a:r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41797063-0A46-4FCE-86CB-FC66F997C5F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634432" y="3782039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마케팅 부사장</a:t>
            </a:r>
          </a:p>
        </p:txBody>
      </p:sp>
      <p:pic>
        <p:nvPicPr>
          <p:cNvPr id="58" name="그림 개체 틀 57" descr="팀 구성원 얼굴 사진">
            <a:extLst>
              <a:ext uri="{FF2B5EF4-FFF2-40B4-BE49-F238E27FC236}">
                <a16:creationId xmlns:a16="http://schemas.microsoft.com/office/drawing/2014/main" id="{84ACB9E1-B019-4966-9E07-8D06D40BDDD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4287711"/>
            <a:ext cx="1066800" cy="1066800"/>
          </a:xfrm>
        </p:spPr>
      </p:pic>
      <p:sp>
        <p:nvSpPr>
          <p:cNvPr id="64" name="텍스트 개체 틀 63">
            <a:extLst>
              <a:ext uri="{FF2B5EF4-FFF2-40B4-BE49-F238E27FC236}">
                <a16:creationId xmlns:a16="http://schemas.microsoft.com/office/drawing/2014/main" id="{3ECD1D6F-7DAE-4DCC-BBB4-CD519379CDF6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1500168" y="5513214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임진식</a:t>
            </a:r>
          </a:p>
          <a:p>
            <a:pPr rtl="0"/>
            <a:endParaRPr lang="ko-KR" altLang="en-US"/>
          </a:p>
        </p:txBody>
      </p:sp>
      <p:sp>
        <p:nvSpPr>
          <p:cNvPr id="72" name="텍스트 개체 틀 71">
            <a:extLst>
              <a:ext uri="{FF2B5EF4-FFF2-40B4-BE49-F238E27FC236}">
                <a16:creationId xmlns:a16="http://schemas.microsoft.com/office/drawing/2014/main" id="{0420E7B5-7D79-437C-BC6E-11C9C9C73D12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390120" y="5640875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부사장</a:t>
            </a:r>
          </a:p>
        </p:txBody>
      </p:sp>
      <p:pic>
        <p:nvPicPr>
          <p:cNvPr id="66" name="그림 개체 틀 65" descr="팀 구성원 얼굴 사진">
            <a:extLst>
              <a:ext uri="{FF2B5EF4-FFF2-40B4-BE49-F238E27FC236}">
                <a16:creationId xmlns:a16="http://schemas.microsoft.com/office/drawing/2014/main" id="{D61AF03E-3F4A-4F5E-BA7C-C1DF611CEA4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0" y="4287711"/>
            <a:ext cx="1066800" cy="1066800"/>
          </a:xfrm>
        </p:spPr>
      </p:pic>
      <p:sp>
        <p:nvSpPr>
          <p:cNvPr id="69" name="텍스트 개체 틀 68">
            <a:extLst>
              <a:ext uri="{FF2B5EF4-FFF2-40B4-BE49-F238E27FC236}">
                <a16:creationId xmlns:a16="http://schemas.microsoft.com/office/drawing/2014/main" id="{A5A9CD8D-31A9-4139-87B2-349EA8E14781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3849262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황철무</a:t>
            </a:r>
          </a:p>
          <a:p>
            <a:pPr rtl="0"/>
            <a:endParaRPr lang="ko-KR" altLang="en-US"/>
          </a:p>
        </p:txBody>
      </p:sp>
      <p:sp>
        <p:nvSpPr>
          <p:cNvPr id="73" name="텍스트 개체 틀 72">
            <a:extLst>
              <a:ext uri="{FF2B5EF4-FFF2-40B4-BE49-F238E27FC236}">
                <a16:creationId xmlns:a16="http://schemas.microsoft.com/office/drawing/2014/main" id="{E1FCDD58-01CD-47CF-AB15-A511E9D3612F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3739214" y="5655557"/>
            <a:ext cx="2057400" cy="343061"/>
          </a:xfrm>
        </p:spPr>
        <p:txBody>
          <a:bodyPr rtlCol="0"/>
          <a:lstStyle/>
          <a:p>
            <a:pPr rtl="0"/>
            <a:r>
              <a:rPr lang="en-US" altLang="ko-KR"/>
              <a:t>SEO </a:t>
            </a:r>
            <a:r>
              <a:rPr lang="ko-KR" altLang="en-US"/>
              <a:t>전략</a:t>
            </a:r>
          </a:p>
        </p:txBody>
      </p:sp>
      <p:pic>
        <p:nvPicPr>
          <p:cNvPr id="78" name="그림 개체 틀 77" descr="팀 구성원 얼굴 사진">
            <a:extLst>
              <a:ext uri="{FF2B5EF4-FFF2-40B4-BE49-F238E27FC236}">
                <a16:creationId xmlns:a16="http://schemas.microsoft.com/office/drawing/2014/main" id="{C0C63D45-D8C0-4899-A4AC-EA536EBA3E9D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4" y="4287711"/>
            <a:ext cx="1066800" cy="1066800"/>
          </a:xfrm>
        </p:spPr>
      </p:pic>
      <p:sp>
        <p:nvSpPr>
          <p:cNvPr id="70" name="텍스트 개체 틀 69">
            <a:extLst>
              <a:ext uri="{FF2B5EF4-FFF2-40B4-BE49-F238E27FC236}">
                <a16:creationId xmlns:a16="http://schemas.microsoft.com/office/drawing/2014/main" id="{58753412-8033-48AD-80DF-945C72BC7335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339926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조지민</a:t>
            </a:r>
          </a:p>
        </p:txBody>
      </p:sp>
      <p:sp>
        <p:nvSpPr>
          <p:cNvPr id="74" name="텍스트 개체 틀 73">
            <a:extLst>
              <a:ext uri="{FF2B5EF4-FFF2-40B4-BE49-F238E27FC236}">
                <a16:creationId xmlns:a16="http://schemas.microsoft.com/office/drawing/2014/main" id="{2E2604A9-4BB8-4144-914B-DCF4F13DF3DB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6229878" y="5655557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디자이너</a:t>
            </a:r>
          </a:p>
        </p:txBody>
      </p:sp>
      <p:pic>
        <p:nvPicPr>
          <p:cNvPr id="83" name="그림 개체 틀 82" descr="팀 구성원 얼굴 사진">
            <a:extLst>
              <a:ext uri="{FF2B5EF4-FFF2-40B4-BE49-F238E27FC236}">
                <a16:creationId xmlns:a16="http://schemas.microsoft.com/office/drawing/2014/main" id="{3640DB2F-E9FF-4506-B751-D3C6F935A4DD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4" y="4287711"/>
            <a:ext cx="1066800" cy="1066800"/>
          </a:xfrm>
        </p:spPr>
      </p:pic>
      <p:sp>
        <p:nvSpPr>
          <p:cNvPr id="71" name="텍스트 개체 틀 70">
            <a:extLst>
              <a:ext uri="{FF2B5EF4-FFF2-40B4-BE49-F238E27FC236}">
                <a16:creationId xmlns:a16="http://schemas.microsoft.com/office/drawing/2014/main" id="{A45FE9A3-15E0-49FA-B6E5-DB16CD0C2C8F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759806" y="5513214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김배식</a:t>
            </a:r>
          </a:p>
        </p:txBody>
      </p:sp>
      <p:sp>
        <p:nvSpPr>
          <p:cNvPr id="75" name="텍스트 개체 틀 74">
            <a:extLst>
              <a:ext uri="{FF2B5EF4-FFF2-40B4-BE49-F238E27FC236}">
                <a16:creationId xmlns:a16="http://schemas.microsoft.com/office/drawing/2014/main" id="{72076C4D-9688-4C1A-AB51-8F1051A803A9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8634432" y="5640875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콘텐츠 개발자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33164A-09D8-4E05-899E-C830A562A4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EB4DEA-4DCD-421C-A905-7EFCAE89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1923C7-5010-4C4F-A932-4BDA0B62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자금 조달</a:t>
            </a:r>
          </a:p>
        </p:txBody>
      </p:sp>
      <p:graphicFrame>
        <p:nvGraphicFramePr>
          <p:cNvPr id="126" name="내용 개체 틀 125" title="자금 조달 차트">
            <a:extLst>
              <a:ext uri="{FF2B5EF4-FFF2-40B4-BE49-F238E27FC236}">
                <a16:creationId xmlns:a16="http://schemas.microsoft.com/office/drawing/2014/main" id="{A036AFA2-B0F0-4DE7-B7AE-E4B852EB3D36}"/>
              </a:ext>
            </a:extLst>
          </p:cNvPr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2115783209"/>
              </p:ext>
            </p:extLst>
          </p:nvPr>
        </p:nvGraphicFramePr>
        <p:xfrm>
          <a:off x="1074738" y="2119313"/>
          <a:ext cx="1857375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A4739B-8DE9-4523-8034-4E83861CC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788813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14,000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487CCC0-D329-4C1F-A1CD-04930A23C5C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4464810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엔젤 투자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CF2BB3-1E12-4189-9F5F-EF136C62E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rtlCol="0"/>
          <a:lstStyle/>
          <a:p>
            <a:pPr rtl="0"/>
            <a:r>
              <a:rPr lang="ko-KR" altLang="en-US" dirty="0"/>
              <a:t>다른 투자자를 통해 얻은 금액</a:t>
            </a:r>
          </a:p>
        </p:txBody>
      </p:sp>
      <p:graphicFrame>
        <p:nvGraphicFramePr>
          <p:cNvPr id="127" name="내용 개체 틀 126" title="자금 조달 차트">
            <a:extLst>
              <a:ext uri="{FF2B5EF4-FFF2-40B4-BE49-F238E27FC236}">
                <a16:creationId xmlns:a16="http://schemas.microsoft.com/office/drawing/2014/main" id="{47DB352F-5059-4378-B91D-92E59C6B1B91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4164325061"/>
              </p:ext>
            </p:extLst>
          </p:nvPr>
        </p:nvGraphicFramePr>
        <p:xfrm>
          <a:off x="3811588" y="2119313"/>
          <a:ext cx="1855787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145D0E-892D-492B-8AD6-551CF27DD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62665" y="3788813"/>
            <a:ext cx="2342205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12,000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34E62770-EE0A-4D83-B50E-CD86805603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2665" y="4464810"/>
            <a:ext cx="2342205" cy="438505"/>
          </a:xfrm>
        </p:spPr>
        <p:txBody>
          <a:bodyPr rtlCol="0"/>
          <a:lstStyle/>
          <a:p>
            <a:pPr rtl="0"/>
            <a:r>
              <a:rPr lang="ko-KR" altLang="en-US" dirty="0"/>
              <a:t>재산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D3951E-8DE6-4BA9-B9BA-CFCDF4322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rtlCol="0"/>
          <a:lstStyle/>
          <a:p>
            <a:pPr rtl="0"/>
            <a:r>
              <a:rPr lang="ko-KR" altLang="en-US" dirty="0"/>
              <a:t>재산 임대로 얻은 수익</a:t>
            </a:r>
          </a:p>
        </p:txBody>
      </p:sp>
      <p:graphicFrame>
        <p:nvGraphicFramePr>
          <p:cNvPr id="128" name="내용 개체 틀 127" title="자금 조달 차트">
            <a:extLst>
              <a:ext uri="{FF2B5EF4-FFF2-40B4-BE49-F238E27FC236}">
                <a16:creationId xmlns:a16="http://schemas.microsoft.com/office/drawing/2014/main" id="{87227872-8A65-49E5-922E-C5FA7A158972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631544523"/>
              </p:ext>
            </p:extLst>
          </p:nvPr>
        </p:nvGraphicFramePr>
        <p:xfrm>
          <a:off x="6524625" y="2119313"/>
          <a:ext cx="1855788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66E4F1A-AD73-4086-B578-235F0B9F1FC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98609" y="3788813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82,000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AB421C5-B6AC-48B8-8AEB-AB16AAE5010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4464810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지분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45C82A0-3F56-47BD-9FB2-6B56DA715F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rtlCol="0"/>
          <a:lstStyle/>
          <a:p>
            <a:pPr rtl="0"/>
            <a:r>
              <a:rPr lang="en-US" altLang="ko-KR" dirty="0"/>
              <a:t>USD</a:t>
            </a:r>
            <a:r>
              <a:rPr lang="ko-KR" altLang="en-US" dirty="0"/>
              <a:t>로 변환한 지분</a:t>
            </a:r>
          </a:p>
          <a:p>
            <a:pPr rtl="0"/>
            <a:endParaRPr lang="ko-KR" altLang="en-US" noProof="1"/>
          </a:p>
        </p:txBody>
      </p:sp>
      <p:graphicFrame>
        <p:nvGraphicFramePr>
          <p:cNvPr id="129" name="내용 개체 틀 128" title="자금 조달 차트">
            <a:extLst>
              <a:ext uri="{FF2B5EF4-FFF2-40B4-BE49-F238E27FC236}">
                <a16:creationId xmlns:a16="http://schemas.microsoft.com/office/drawing/2014/main" id="{C5A16E70-0D42-492E-9123-5E9A696ECB43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187417116"/>
              </p:ext>
            </p:extLst>
          </p:nvPr>
        </p:nvGraphicFramePr>
        <p:xfrm>
          <a:off x="9259888" y="2119313"/>
          <a:ext cx="1857375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70E657A-85D8-48A8-B017-274F0C32C5C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023074" y="3788457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32,000</a:t>
            </a:r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025753CB-8973-4FAE-BB5D-5CC96CE338D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4464454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현금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69F9DEC9-77BC-482D-ACFB-0F2B6DC65F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rtlCol="0"/>
          <a:lstStyle/>
          <a:p>
            <a:pPr rtl="0"/>
            <a:r>
              <a:rPr lang="ko-KR" altLang="en-US" noProof="1"/>
              <a:t>유동 현금 </a:t>
            </a:r>
            <a:br>
              <a:rPr lang="ko-KR" altLang="en-US" noProof="1"/>
            </a:br>
            <a:r>
              <a:rPr lang="ko-KR" altLang="en-US" noProof="1"/>
              <a:t>보유</a:t>
            </a:r>
          </a:p>
          <a:p>
            <a:pPr rtl="0"/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63C171-5812-4E79-804A-ED04E1BD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D8A4DC-ECAA-4D59-BE12-EBEDDE9E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6154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/>
              <a:t>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altLang="ko-KR" dirty="0"/>
              <a:t>Contoso</a:t>
            </a:r>
            <a:r>
              <a:rPr lang="ko-KR" altLang="en-US" dirty="0"/>
              <a:t>에서는 </a:t>
            </a:r>
            <a:r>
              <a:rPr lang="en-US" altLang="ko-KR" dirty="0"/>
              <a:t>110%</a:t>
            </a:r>
            <a:r>
              <a:rPr lang="ko-KR" altLang="en-US" dirty="0"/>
              <a:t>를 제공합니다</a:t>
            </a:r>
            <a:r>
              <a:rPr lang="en-US" altLang="ko-KR" dirty="0"/>
              <a:t>. </a:t>
            </a:r>
            <a:r>
              <a:rPr lang="ko-KR" altLang="en-US" dirty="0"/>
              <a:t>차세대 데이터 아키텍처를 사용하여 조직에서 </a:t>
            </a:r>
            <a:r>
              <a:rPr lang="en-US" altLang="ko-KR" dirty="0"/>
              <a:t>Agile </a:t>
            </a:r>
            <a:r>
              <a:rPr lang="ko-KR" altLang="en-US" dirty="0"/>
              <a:t>워크플로를 가상으로 관리할 수 있도록 지원합니다</a:t>
            </a:r>
            <a:r>
              <a:rPr lang="en-US" altLang="ko-KR" dirty="0"/>
              <a:t>. Contoso</a:t>
            </a:r>
            <a:r>
              <a:rPr lang="ko-KR" altLang="en-US" dirty="0"/>
              <a:t>는 시장 지식과 제품 뒤의 훌륭한 팀 덕택에 성공하고 있습니다</a:t>
            </a:r>
            <a:r>
              <a:rPr lang="en-US" altLang="ko-KR" dirty="0"/>
              <a:t>. CEO</a:t>
            </a:r>
            <a:r>
              <a:rPr lang="ko-KR" altLang="en-US" dirty="0"/>
              <a:t>는 “적극적인 </a:t>
            </a:r>
            <a:r>
              <a:rPr lang="ko-KR" altLang="en-US" dirty="0" err="1"/>
              <a:t>비스니스</a:t>
            </a:r>
            <a:r>
              <a:rPr lang="ko-KR" altLang="en-US" dirty="0"/>
              <a:t> 혁신으로 효율성을 얻게 될 </a:t>
            </a:r>
            <a:r>
              <a:rPr lang="ko-KR" altLang="en-US" dirty="0" err="1"/>
              <a:t>것입니다”라고</a:t>
            </a:r>
            <a:r>
              <a:rPr lang="ko-KR" altLang="en-US" dirty="0"/>
              <a:t> 말합니다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8C8B5-F6EC-489B-BD0F-CD89A73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AEA823-8519-4F9D-81FA-36731310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D624B245-8F0F-0DC2-7C4C-D972BE75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50" y="0"/>
            <a:ext cx="11138899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B3EA4ED-1BC9-19DC-3B19-99D895D2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49065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C18F454-3DB2-6EC5-FC42-87F337D4C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05" y="0"/>
            <a:ext cx="949299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3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964A8A7-DC4F-9ED0-281A-CA053CA5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6769062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2_TF22318419_Win32" id="{2BE6961B-FA69-4260-AFAD-3D8256877AF9}" vid="{2636BF1C-1032-4E29-96EC-D5D5F0CCF6A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</TotalTime>
  <Words>3748</Words>
  <Application>Microsoft Office PowerPoint</Application>
  <PresentationFormat>와이드스크린</PresentationFormat>
  <Paragraphs>740</Paragraphs>
  <Slides>76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2" baseType="lpstr">
      <vt:lpstr>돋움체</vt:lpstr>
      <vt:lpstr>맑은 고딕</vt:lpstr>
      <vt:lpstr>Aharoni</vt:lpstr>
      <vt:lpstr>Arial</vt:lpstr>
      <vt:lpstr>Tenorite</vt:lpstr>
      <vt:lpstr>모노라인</vt:lpstr>
      <vt:lpstr>시나리오에 따른 공정 시뮬레이션</vt:lpstr>
      <vt:lpstr>프로젝트 개요</vt:lpstr>
      <vt:lpstr>팀원 소개</vt:lpstr>
      <vt:lpstr>PowerPoint 프레젠테이션</vt:lpstr>
      <vt:lpstr>PowerPoint 프레젠테이션</vt:lpstr>
      <vt:lpstr>설계 - 안형석</vt:lpstr>
      <vt:lpstr>시나리오 설계</vt:lpstr>
      <vt:lpstr>시나리오 설계</vt:lpstr>
      <vt:lpstr>시나리오 설계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코드 구현 - 박민준</vt:lpstr>
      <vt:lpstr>결합 자동화</vt:lpstr>
      <vt:lpstr>각 설비별 개수 가져오기</vt:lpstr>
      <vt:lpstr>설비 생성</vt:lpstr>
      <vt:lpstr>모델 연결</vt:lpstr>
      <vt:lpstr>연결 자동화의 핵심!!! Coups</vt:lpstr>
      <vt:lpstr>Coups 부속 연결 함수</vt:lpstr>
      <vt:lpstr>다음 설비가 받을수 있는지 결정? - ReadyMap</vt:lpstr>
      <vt:lpstr>다음 설비가 받을수 있는지 결정? - ReadyMap</vt:lpstr>
      <vt:lpstr>다음 설비가 받을수 있는지 결정? - ReadyMap</vt:lpstr>
      <vt:lpstr>다음 설비가 받을수 있는지 결정? - ReadyMap</vt:lpstr>
      <vt:lpstr>현재 설비에서 다음 설비 결정-m_whereTargetPk</vt:lpstr>
      <vt:lpstr>현재 설비에서 다음설비 결정 – M_WHERETARGETPK</vt:lpstr>
      <vt:lpstr>DB - 오영택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분야 - 이름</vt:lpstr>
      <vt:lpstr>시뮬레이션 결과</vt:lpstr>
      <vt:lpstr>각 시나리오별 생산량</vt:lpstr>
      <vt:lpstr>각 시나리오별 설비 상태 비율</vt:lpstr>
      <vt:lpstr>각 시나리오별 설비 상태 비율</vt:lpstr>
      <vt:lpstr>각 시나리오별 설비 상태 비율</vt:lpstr>
      <vt:lpstr>각 시나리오별 버퍼 평균</vt:lpstr>
      <vt:lpstr>각 시나리오별 버퍼 평균</vt:lpstr>
      <vt:lpstr>각 시나리오별 버퍼 평균</vt:lpstr>
      <vt:lpstr>각 시나리오별 설비 비율</vt:lpstr>
      <vt:lpstr>데이터 분석</vt:lpstr>
      <vt:lpstr>데이터분석</vt:lpstr>
      <vt:lpstr>시나리오 설계</vt:lpstr>
      <vt:lpstr>각 시나리오별 생산량</vt:lpstr>
      <vt:lpstr>각 시나리오별 설비 상태 비율</vt:lpstr>
      <vt:lpstr>각 시나리오별 버퍼 평균</vt:lpstr>
      <vt:lpstr>팀 소개</vt:lpstr>
      <vt:lpstr>감사합니다.</vt:lpstr>
      <vt:lpstr>회사 소개</vt:lpstr>
      <vt:lpstr>해결 방법</vt:lpstr>
      <vt:lpstr>제품 개요</vt:lpstr>
      <vt:lpstr>회사 개요</vt:lpstr>
      <vt:lpstr>비즈니스 모델</vt:lpstr>
      <vt:lpstr>시장 개요</vt:lpstr>
      <vt:lpstr>시장 비교</vt:lpstr>
      <vt:lpstr>경쟁 업체</vt:lpstr>
      <vt:lpstr>경쟁 업체  </vt:lpstr>
      <vt:lpstr>성장 전략</vt:lpstr>
      <vt:lpstr>유입</vt:lpstr>
      <vt:lpstr>2년 작업 계획</vt:lpstr>
      <vt:lpstr>재무</vt:lpstr>
      <vt:lpstr>팀 소개 </vt:lpstr>
      <vt:lpstr>자금 조달</vt:lpstr>
      <vt:lpstr>요약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시나리오에 따른 공정 시뮬레이션</dc:title>
  <dc:creator>b</dc:creator>
  <cp:lastModifiedBy>b</cp:lastModifiedBy>
  <cp:revision>66</cp:revision>
  <dcterms:created xsi:type="dcterms:W3CDTF">2023-03-21T04:41:08Z</dcterms:created>
  <dcterms:modified xsi:type="dcterms:W3CDTF">2023-03-23T08:55:37Z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